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charts/chart20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handoutMasterIdLst>
    <p:handoutMasterId r:id="rId51"/>
  </p:handoutMasterIdLst>
  <p:sldIdLst>
    <p:sldId id="303" r:id="rId2"/>
    <p:sldId id="288" r:id="rId3"/>
    <p:sldId id="270" r:id="rId4"/>
    <p:sldId id="289" r:id="rId5"/>
    <p:sldId id="280" r:id="rId6"/>
    <p:sldId id="281" r:id="rId7"/>
    <p:sldId id="282" r:id="rId8"/>
    <p:sldId id="283" r:id="rId9"/>
    <p:sldId id="284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5" r:id="rId23"/>
    <p:sldId id="257" r:id="rId24"/>
    <p:sldId id="314" r:id="rId25"/>
    <p:sldId id="313" r:id="rId26"/>
    <p:sldId id="258" r:id="rId27"/>
    <p:sldId id="259" r:id="rId28"/>
    <p:sldId id="260" r:id="rId29"/>
    <p:sldId id="261" r:id="rId30"/>
    <p:sldId id="272" r:id="rId31"/>
    <p:sldId id="286" r:id="rId32"/>
    <p:sldId id="263" r:id="rId33"/>
    <p:sldId id="264" r:id="rId34"/>
    <p:sldId id="265" r:id="rId35"/>
    <p:sldId id="267" r:id="rId36"/>
    <p:sldId id="287" r:id="rId37"/>
    <p:sldId id="274" r:id="rId38"/>
    <p:sldId id="290" r:id="rId39"/>
    <p:sldId id="275" r:id="rId40"/>
    <p:sldId id="279" r:id="rId41"/>
    <p:sldId id="277" r:id="rId42"/>
    <p:sldId id="304" r:id="rId43"/>
    <p:sldId id="305" r:id="rId44"/>
    <p:sldId id="312" r:id="rId45"/>
    <p:sldId id="308" r:id="rId46"/>
    <p:sldId id="309" r:id="rId47"/>
    <p:sldId id="310" r:id="rId48"/>
    <p:sldId id="311" r:id="rId49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-83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war\Desktop\wykresy_ROP_dyskryminacj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dmin\AppData\Local\Temp\xls_heatMap-EWCS2010-bd_act-1--Industry-y10_q65_2-1--Yes-EN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ane\zadania\2015\dyskryminacja\zawo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Temp\xls_heatMap-EWCS2010-bd_age-All-y10_q70a_2-1--Yes-EN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Temp\xls_heatMap-EWCS2010-bd_age-All-y10_q70c_2-1--Yes-EN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Temp\xls_heatMap-EWCS2010-bd_age-All-y10_q71a_2-1--Yes-EN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Temp\xls_heatMap-EWCS2010-bd_age-All-y10_q71a_2-1--Yes-EN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Temp\xls_heatMap-EWCS2010-bd_age-All-y10_q71b_2-1--Yes-EN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war\Desktop\wykresy_ROP_dyskryminacja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war\Desktop\rodzaje_zachowan_molest_seks_przemysl_prezentacja_KOPN.xlsx" TargetMode="External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war\Desktop\wykresy_ROP_dyskryminacj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war\Desktop\wykresy_ROP_dyskryminacj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war\Desktop\wykresy_ROP_dyskryminacj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Temp\xls_heatMap-EWCS2010-bd_age-All-y10_q65_2-1--Yes-EN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AppData\Local\Temp\xls_heatMap-EWCS2010-bd_age-1--under-30-y10_q65_2-1--Yes-EN-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ane\zadania\2015\dyskryminacja\status%20zatrudnieni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ane\zadania\2015\dyskryminacja\ple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l-PL" sz="2000" dirty="0"/>
              <a:t>Czy</a:t>
            </a:r>
            <a:r>
              <a:rPr lang="pl-PL" sz="2000" baseline="0" dirty="0"/>
              <a:t> jesteś dyskryminowany w </a:t>
            </a:r>
            <a:r>
              <a:rPr lang="pl-PL" sz="2000" baseline="0" dirty="0" smtClean="0"/>
              <a:t>miejscu pracy</a:t>
            </a:r>
            <a:r>
              <a:rPr lang="pl-PL" sz="2000" baseline="0" dirty="0"/>
              <a:t>?</a:t>
            </a:r>
            <a:endParaRPr lang="pl-PL" sz="2000" dirty="0"/>
          </a:p>
        </c:rich>
      </c:tx>
      <c:layout>
        <c:manualLayout>
          <c:xMode val="edge"/>
          <c:yMode val="edge"/>
          <c:x val="0.30007018142847658"/>
          <c:y val="5.2337292834983397E-3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9.8531641878098569E-2"/>
          <c:y val="8.7179015824919465E-2"/>
          <c:w val="0.76144313210848646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Polska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poniżej 30</c:v>
                </c:pt>
                <c:pt idx="1">
                  <c:v>30 - 49</c:v>
                </c:pt>
                <c:pt idx="2">
                  <c:v>powyżej 49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3.4</c:v>
                </c:pt>
                <c:pt idx="1">
                  <c:v>2.9</c:v>
                </c:pt>
                <c:pt idx="2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poniżej 30</c:v>
                </c:pt>
                <c:pt idx="1">
                  <c:v>30 - 49</c:v>
                </c:pt>
                <c:pt idx="2">
                  <c:v>powyżej 49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8.6</c:v>
                </c:pt>
                <c:pt idx="1">
                  <c:v>5.2</c:v>
                </c:pt>
                <c:pt idx="2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25760"/>
        <c:axId val="72344320"/>
      </c:barChart>
      <c:catAx>
        <c:axId val="7232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wiek</a:t>
                </a:r>
              </a:p>
            </c:rich>
          </c:tx>
          <c:layout>
            <c:manualLayout>
              <c:xMode val="edge"/>
              <c:yMode val="edge"/>
              <c:x val="0.89303404782735485"/>
              <c:y val="0.9410420396213912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pl-PL"/>
          </a:p>
        </c:txPr>
        <c:crossAx val="72344320"/>
        <c:crosses val="autoZero"/>
        <c:auto val="1"/>
        <c:lblAlgn val="ctr"/>
        <c:lblOffset val="100"/>
        <c:noMultiLvlLbl val="0"/>
      </c:catAx>
      <c:valAx>
        <c:axId val="723443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pl-PL" sz="1600" dirty="0" smtClean="0"/>
                  <a:t>TAK </a:t>
                </a:r>
              </a:p>
              <a:p>
                <a:pPr>
                  <a:defRPr sz="1600"/>
                </a:pPr>
                <a:r>
                  <a:rPr lang="en-US" sz="1600" dirty="0" smtClean="0"/>
                  <a:t>%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2325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22414174697805E-2"/>
          <c:y val="9.9364356341359233E-2"/>
          <c:w val="0.94811805372348001"/>
          <c:h val="0.592829169774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'xls_heatMap-EWCS2010-bd_act-1--'!$E$1</c:f>
              <c:strCache>
                <c:ptCount val="1"/>
                <c:pt idx="0">
                  <c:v>Przemysł</c:v>
                </c:pt>
              </c:strCache>
            </c:strRef>
          </c:tx>
          <c:invertIfNegative val="0"/>
          <c:cat>
            <c:strRef>
              <c:f>'xls_heatMap-EWCS2010-bd_act-1--'!$A$2:$A$36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'xls_heatMap-EWCS2010-bd_act-1--'!$E$2:$E$36</c:f>
              <c:numCache>
                <c:formatCode>General</c:formatCode>
                <c:ptCount val="35"/>
                <c:pt idx="0">
                  <c:v>5</c:v>
                </c:pt>
                <c:pt idx="1">
                  <c:v>8.6</c:v>
                </c:pt>
                <c:pt idx="2">
                  <c:v>4.3</c:v>
                </c:pt>
                <c:pt idx="3">
                  <c:v>6.5</c:v>
                </c:pt>
                <c:pt idx="4">
                  <c:v>3.9</c:v>
                </c:pt>
                <c:pt idx="5">
                  <c:v>6.2</c:v>
                </c:pt>
                <c:pt idx="6">
                  <c:v>2.6</c:v>
                </c:pt>
                <c:pt idx="7">
                  <c:v>5.4</c:v>
                </c:pt>
                <c:pt idx="8">
                  <c:v>10.9</c:v>
                </c:pt>
                <c:pt idx="9">
                  <c:v>4.3</c:v>
                </c:pt>
                <c:pt idx="10">
                  <c:v>6</c:v>
                </c:pt>
                <c:pt idx="11">
                  <c:v>7.3</c:v>
                </c:pt>
                <c:pt idx="12">
                  <c:v>7.8</c:v>
                </c:pt>
                <c:pt idx="13">
                  <c:v>3.6</c:v>
                </c:pt>
                <c:pt idx="14">
                  <c:v>4.5</c:v>
                </c:pt>
                <c:pt idx="15">
                  <c:v>9.1</c:v>
                </c:pt>
                <c:pt idx="16">
                  <c:v>4.2</c:v>
                </c:pt>
                <c:pt idx="17">
                  <c:v>8.9</c:v>
                </c:pt>
                <c:pt idx="18">
                  <c:v>8.9</c:v>
                </c:pt>
                <c:pt idx="19">
                  <c:v>5</c:v>
                </c:pt>
                <c:pt idx="20">
                  <c:v>4.0999999999999996</c:v>
                </c:pt>
                <c:pt idx="21">
                  <c:v>5.0999999999999996</c:v>
                </c:pt>
                <c:pt idx="22">
                  <c:v>3.4</c:v>
                </c:pt>
                <c:pt idx="23">
                  <c:v>3.7</c:v>
                </c:pt>
                <c:pt idx="24">
                  <c:v>15</c:v>
                </c:pt>
                <c:pt idx="25">
                  <c:v>5.8</c:v>
                </c:pt>
                <c:pt idx="26">
                  <c:v>3.4</c:v>
                </c:pt>
                <c:pt idx="27">
                  <c:v>5.3</c:v>
                </c:pt>
                <c:pt idx="28">
                  <c:v>1.6</c:v>
                </c:pt>
                <c:pt idx="29">
                  <c:v>3.6</c:v>
                </c:pt>
                <c:pt idx="30">
                  <c:v>4.3</c:v>
                </c:pt>
                <c:pt idx="31">
                  <c:v>5.6</c:v>
                </c:pt>
                <c:pt idx="32">
                  <c:v>8.5</c:v>
                </c:pt>
                <c:pt idx="33">
                  <c:v>5.8</c:v>
                </c:pt>
                <c:pt idx="34">
                  <c:v>3.2</c:v>
                </c:pt>
              </c:numCache>
            </c:numRef>
          </c:val>
        </c:ser>
        <c:ser>
          <c:idx val="1"/>
          <c:order val="1"/>
          <c:tx>
            <c:strRef>
              <c:f>'xls_heatMap-EWCS2010-bd_act-1--'!$F$1</c:f>
              <c:strCache>
                <c:ptCount val="1"/>
                <c:pt idx="0">
                  <c:v>Usługi</c:v>
                </c:pt>
              </c:strCache>
            </c:strRef>
          </c:tx>
          <c:invertIfNegative val="0"/>
          <c:cat>
            <c:strRef>
              <c:f>'xls_heatMap-EWCS2010-bd_act-1--'!$A$2:$A$36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'xls_heatMap-EWCS2010-bd_act-1--'!$F$2:$F$36</c:f>
              <c:numCache>
                <c:formatCode>General</c:formatCode>
                <c:ptCount val="35"/>
                <c:pt idx="0">
                  <c:v>7</c:v>
                </c:pt>
                <c:pt idx="1">
                  <c:v>9.9</c:v>
                </c:pt>
                <c:pt idx="2">
                  <c:v>2.2000000000000002</c:v>
                </c:pt>
                <c:pt idx="3">
                  <c:v>7.4</c:v>
                </c:pt>
                <c:pt idx="4">
                  <c:v>5.4</c:v>
                </c:pt>
                <c:pt idx="5">
                  <c:v>5.6</c:v>
                </c:pt>
                <c:pt idx="6">
                  <c:v>3.9</c:v>
                </c:pt>
                <c:pt idx="7">
                  <c:v>7.7</c:v>
                </c:pt>
                <c:pt idx="8">
                  <c:v>11.1</c:v>
                </c:pt>
                <c:pt idx="9">
                  <c:v>4.3</c:v>
                </c:pt>
                <c:pt idx="10">
                  <c:v>5.6</c:v>
                </c:pt>
                <c:pt idx="11">
                  <c:v>7</c:v>
                </c:pt>
                <c:pt idx="12">
                  <c:v>7.9</c:v>
                </c:pt>
                <c:pt idx="13">
                  <c:v>5.4</c:v>
                </c:pt>
                <c:pt idx="14">
                  <c:v>5.0999999999999996</c:v>
                </c:pt>
                <c:pt idx="15">
                  <c:v>8</c:v>
                </c:pt>
                <c:pt idx="16">
                  <c:v>4.5999999999999996</c:v>
                </c:pt>
                <c:pt idx="17">
                  <c:v>9.4</c:v>
                </c:pt>
                <c:pt idx="18">
                  <c:v>11</c:v>
                </c:pt>
                <c:pt idx="19">
                  <c:v>6.8</c:v>
                </c:pt>
                <c:pt idx="20">
                  <c:v>4.4000000000000004</c:v>
                </c:pt>
                <c:pt idx="21">
                  <c:v>5.4</c:v>
                </c:pt>
                <c:pt idx="22">
                  <c:v>3.3</c:v>
                </c:pt>
                <c:pt idx="23">
                  <c:v>3.2</c:v>
                </c:pt>
                <c:pt idx="24">
                  <c:v>10</c:v>
                </c:pt>
                <c:pt idx="25">
                  <c:v>4.2</c:v>
                </c:pt>
                <c:pt idx="26">
                  <c:v>6</c:v>
                </c:pt>
                <c:pt idx="27">
                  <c:v>5.8</c:v>
                </c:pt>
                <c:pt idx="28">
                  <c:v>3.8</c:v>
                </c:pt>
                <c:pt idx="29">
                  <c:v>4</c:v>
                </c:pt>
                <c:pt idx="30">
                  <c:v>4.5999999999999996</c:v>
                </c:pt>
                <c:pt idx="31">
                  <c:v>8.6</c:v>
                </c:pt>
                <c:pt idx="32">
                  <c:v>5.7</c:v>
                </c:pt>
                <c:pt idx="33">
                  <c:v>4.5999999999999996</c:v>
                </c:pt>
                <c:pt idx="3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56288"/>
        <c:axId val="79357824"/>
      </c:barChart>
      <c:catAx>
        <c:axId val="7935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79357824"/>
        <c:crosses val="autoZero"/>
        <c:auto val="1"/>
        <c:lblAlgn val="ctr"/>
        <c:lblOffset val="100"/>
        <c:noMultiLvlLbl val="0"/>
      </c:catAx>
      <c:valAx>
        <c:axId val="79357824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5628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49759405074375E-2"/>
          <c:y val="0.12707953084577905"/>
          <c:w val="0.94811805372348068"/>
          <c:h val="0.592829169774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'xls_heatMap-EWCS2010-bd_occ-1--'!$E$1</c:f>
              <c:strCache>
                <c:ptCount val="1"/>
                <c:pt idx="0">
                  <c:v>Wysoko wykwalifikowany pracownik biurowy</c:v>
                </c:pt>
              </c:strCache>
            </c:strRef>
          </c:tx>
          <c:invertIfNegative val="0"/>
          <c:cat>
            <c:strRef>
              <c:f>'xls_heatMap-EWCS2010-bd_occ-1--'!$A$2:$A$36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'xls_heatMap-EWCS2010-bd_occ-1--'!$E$2:$E$36</c:f>
              <c:numCache>
                <c:formatCode>General</c:formatCode>
                <c:ptCount val="35"/>
                <c:pt idx="0">
                  <c:v>6</c:v>
                </c:pt>
                <c:pt idx="1">
                  <c:v>6.8</c:v>
                </c:pt>
                <c:pt idx="2">
                  <c:v>1.5</c:v>
                </c:pt>
                <c:pt idx="3">
                  <c:v>8.5</c:v>
                </c:pt>
                <c:pt idx="4">
                  <c:v>4.5</c:v>
                </c:pt>
                <c:pt idx="5">
                  <c:v>5.8</c:v>
                </c:pt>
                <c:pt idx="6">
                  <c:v>4</c:v>
                </c:pt>
                <c:pt idx="7">
                  <c:v>6.9</c:v>
                </c:pt>
                <c:pt idx="8">
                  <c:v>9.9</c:v>
                </c:pt>
                <c:pt idx="9">
                  <c:v>3</c:v>
                </c:pt>
                <c:pt idx="10">
                  <c:v>4.4000000000000004</c:v>
                </c:pt>
                <c:pt idx="11">
                  <c:v>2.2000000000000002</c:v>
                </c:pt>
                <c:pt idx="12">
                  <c:v>5.6</c:v>
                </c:pt>
                <c:pt idx="13">
                  <c:v>3.9</c:v>
                </c:pt>
                <c:pt idx="14">
                  <c:v>3.8</c:v>
                </c:pt>
                <c:pt idx="15">
                  <c:v>6.5</c:v>
                </c:pt>
                <c:pt idx="16">
                  <c:v>2.8</c:v>
                </c:pt>
                <c:pt idx="17">
                  <c:v>10.1</c:v>
                </c:pt>
                <c:pt idx="18">
                  <c:v>13.5</c:v>
                </c:pt>
                <c:pt idx="19">
                  <c:v>4.5999999999999996</c:v>
                </c:pt>
                <c:pt idx="20">
                  <c:v>3.3</c:v>
                </c:pt>
                <c:pt idx="21">
                  <c:v>5.7</c:v>
                </c:pt>
                <c:pt idx="22">
                  <c:v>3.1</c:v>
                </c:pt>
                <c:pt idx="23">
                  <c:v>1.6</c:v>
                </c:pt>
                <c:pt idx="24">
                  <c:v>6.9</c:v>
                </c:pt>
                <c:pt idx="25">
                  <c:v>4.0999999999999996</c:v>
                </c:pt>
                <c:pt idx="26">
                  <c:v>6.6</c:v>
                </c:pt>
                <c:pt idx="27">
                  <c:v>4.5999999999999996</c:v>
                </c:pt>
                <c:pt idx="28">
                  <c:v>3.2</c:v>
                </c:pt>
                <c:pt idx="29">
                  <c:v>3.1</c:v>
                </c:pt>
                <c:pt idx="30">
                  <c:v>5.2</c:v>
                </c:pt>
                <c:pt idx="31">
                  <c:v>8.8000000000000007</c:v>
                </c:pt>
                <c:pt idx="32">
                  <c:v>5.9</c:v>
                </c:pt>
                <c:pt idx="33">
                  <c:v>4.8</c:v>
                </c:pt>
                <c:pt idx="34">
                  <c:v>4</c:v>
                </c:pt>
              </c:numCache>
            </c:numRef>
          </c:val>
        </c:ser>
        <c:ser>
          <c:idx val="1"/>
          <c:order val="1"/>
          <c:tx>
            <c:strRef>
              <c:f>'xls_heatMap-EWCS2010-bd_occ-1--'!$F$1</c:f>
              <c:strCache>
                <c:ptCount val="1"/>
                <c:pt idx="0">
                  <c:v>Wysoko wykwalifikowany pracownik fizyczny</c:v>
                </c:pt>
              </c:strCache>
            </c:strRef>
          </c:tx>
          <c:invertIfNegative val="0"/>
          <c:cat>
            <c:strRef>
              <c:f>'xls_heatMap-EWCS2010-bd_occ-1--'!$A$2:$A$36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'xls_heatMap-EWCS2010-bd_occ-1--'!$F$2:$F$36</c:f>
              <c:numCache>
                <c:formatCode>General</c:formatCode>
                <c:ptCount val="35"/>
                <c:pt idx="0">
                  <c:v>5</c:v>
                </c:pt>
                <c:pt idx="1">
                  <c:v>6.9</c:v>
                </c:pt>
                <c:pt idx="2">
                  <c:v>4</c:v>
                </c:pt>
                <c:pt idx="3">
                  <c:v>9.7000000000000011</c:v>
                </c:pt>
                <c:pt idx="4">
                  <c:v>3.2</c:v>
                </c:pt>
                <c:pt idx="5">
                  <c:v>3.9</c:v>
                </c:pt>
                <c:pt idx="6">
                  <c:v>3.2</c:v>
                </c:pt>
                <c:pt idx="7">
                  <c:v>6.5</c:v>
                </c:pt>
                <c:pt idx="8">
                  <c:v>11.6</c:v>
                </c:pt>
                <c:pt idx="9">
                  <c:v>1.2</c:v>
                </c:pt>
                <c:pt idx="10">
                  <c:v>6.8</c:v>
                </c:pt>
                <c:pt idx="11">
                  <c:v>5.0999999999999996</c:v>
                </c:pt>
                <c:pt idx="12">
                  <c:v>8.1</c:v>
                </c:pt>
                <c:pt idx="13">
                  <c:v>5.5</c:v>
                </c:pt>
                <c:pt idx="14">
                  <c:v>6.1</c:v>
                </c:pt>
                <c:pt idx="15">
                  <c:v>6.7</c:v>
                </c:pt>
                <c:pt idx="16">
                  <c:v>5.8</c:v>
                </c:pt>
                <c:pt idx="17">
                  <c:v>9.4</c:v>
                </c:pt>
                <c:pt idx="18">
                  <c:v>9.9</c:v>
                </c:pt>
                <c:pt idx="19">
                  <c:v>4.8</c:v>
                </c:pt>
                <c:pt idx="20">
                  <c:v>4.7</c:v>
                </c:pt>
                <c:pt idx="21">
                  <c:v>2</c:v>
                </c:pt>
                <c:pt idx="22">
                  <c:v>3.9</c:v>
                </c:pt>
                <c:pt idx="23">
                  <c:v>4.3</c:v>
                </c:pt>
                <c:pt idx="24">
                  <c:v>20.2</c:v>
                </c:pt>
                <c:pt idx="25">
                  <c:v>0.9</c:v>
                </c:pt>
                <c:pt idx="26">
                  <c:v>2.2000000000000002</c:v>
                </c:pt>
                <c:pt idx="27">
                  <c:v>6.2</c:v>
                </c:pt>
                <c:pt idx="28">
                  <c:v>1.6</c:v>
                </c:pt>
                <c:pt idx="29">
                  <c:v>2.7</c:v>
                </c:pt>
                <c:pt idx="30">
                  <c:v>4.3</c:v>
                </c:pt>
                <c:pt idx="31">
                  <c:v>6.5</c:v>
                </c:pt>
                <c:pt idx="32">
                  <c:v>6.7</c:v>
                </c:pt>
                <c:pt idx="33">
                  <c:v>5.0999999999999996</c:v>
                </c:pt>
                <c:pt idx="34">
                  <c:v>2.9</c:v>
                </c:pt>
              </c:numCache>
            </c:numRef>
          </c:val>
        </c:ser>
        <c:ser>
          <c:idx val="2"/>
          <c:order val="2"/>
          <c:tx>
            <c:strRef>
              <c:f>'xls_heatMap-EWCS2010-bd_occ-1--'!$G$1</c:f>
              <c:strCache>
                <c:ptCount val="1"/>
                <c:pt idx="0">
                  <c:v>Nisko wykwalifikowany pracownik biurowy</c:v>
                </c:pt>
              </c:strCache>
            </c:strRef>
          </c:tx>
          <c:invertIfNegative val="0"/>
          <c:cat>
            <c:strRef>
              <c:f>'xls_heatMap-EWCS2010-bd_occ-1--'!$A$2:$A$36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'xls_heatMap-EWCS2010-bd_occ-1--'!$G$2:$G$36</c:f>
              <c:numCache>
                <c:formatCode>General</c:formatCode>
                <c:ptCount val="35"/>
                <c:pt idx="0">
                  <c:v>7</c:v>
                </c:pt>
                <c:pt idx="1">
                  <c:v>13</c:v>
                </c:pt>
                <c:pt idx="2">
                  <c:v>2</c:v>
                </c:pt>
                <c:pt idx="3">
                  <c:v>6.1</c:v>
                </c:pt>
                <c:pt idx="4">
                  <c:v>4.9000000000000004</c:v>
                </c:pt>
                <c:pt idx="5">
                  <c:v>5.4</c:v>
                </c:pt>
                <c:pt idx="6">
                  <c:v>2.5</c:v>
                </c:pt>
                <c:pt idx="7">
                  <c:v>5.4</c:v>
                </c:pt>
                <c:pt idx="8">
                  <c:v>10.9</c:v>
                </c:pt>
                <c:pt idx="9">
                  <c:v>4.3</c:v>
                </c:pt>
                <c:pt idx="10">
                  <c:v>6.8</c:v>
                </c:pt>
                <c:pt idx="11">
                  <c:v>8.5</c:v>
                </c:pt>
                <c:pt idx="12">
                  <c:v>8.1</c:v>
                </c:pt>
                <c:pt idx="13">
                  <c:v>6.1</c:v>
                </c:pt>
                <c:pt idx="14">
                  <c:v>5.7</c:v>
                </c:pt>
                <c:pt idx="15">
                  <c:v>8.3000000000000007</c:v>
                </c:pt>
                <c:pt idx="16">
                  <c:v>4.5999999999999996</c:v>
                </c:pt>
                <c:pt idx="17">
                  <c:v>11.3</c:v>
                </c:pt>
                <c:pt idx="18">
                  <c:v>8.6</c:v>
                </c:pt>
                <c:pt idx="19">
                  <c:v>7.8</c:v>
                </c:pt>
                <c:pt idx="20">
                  <c:v>4.2</c:v>
                </c:pt>
                <c:pt idx="21">
                  <c:v>5.9</c:v>
                </c:pt>
                <c:pt idx="22">
                  <c:v>3.3</c:v>
                </c:pt>
                <c:pt idx="23">
                  <c:v>2.8</c:v>
                </c:pt>
                <c:pt idx="24">
                  <c:v>10.5</c:v>
                </c:pt>
                <c:pt idx="25">
                  <c:v>5.0999999999999996</c:v>
                </c:pt>
                <c:pt idx="26">
                  <c:v>6.9</c:v>
                </c:pt>
                <c:pt idx="27">
                  <c:v>7.1</c:v>
                </c:pt>
                <c:pt idx="28">
                  <c:v>3.5</c:v>
                </c:pt>
                <c:pt idx="29">
                  <c:v>5.8</c:v>
                </c:pt>
                <c:pt idx="30">
                  <c:v>5</c:v>
                </c:pt>
                <c:pt idx="31">
                  <c:v>8.9</c:v>
                </c:pt>
                <c:pt idx="32">
                  <c:v>6.2</c:v>
                </c:pt>
                <c:pt idx="33">
                  <c:v>5.3</c:v>
                </c:pt>
                <c:pt idx="34">
                  <c:v>6.9</c:v>
                </c:pt>
              </c:numCache>
            </c:numRef>
          </c:val>
        </c:ser>
        <c:ser>
          <c:idx val="3"/>
          <c:order val="3"/>
          <c:tx>
            <c:strRef>
              <c:f>'xls_heatMap-EWCS2010-bd_occ-1--'!$H$1</c:f>
              <c:strCache>
                <c:ptCount val="1"/>
                <c:pt idx="0">
                  <c:v>Nisko wykwalifikowany pracownik fizyczny</c:v>
                </c:pt>
              </c:strCache>
            </c:strRef>
          </c:tx>
          <c:invertIfNegative val="0"/>
          <c:cat>
            <c:strRef>
              <c:f>'xls_heatMap-EWCS2010-bd_occ-1--'!$A$2:$A$36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'xls_heatMap-EWCS2010-bd_occ-1--'!$H$2:$H$36</c:f>
              <c:numCache>
                <c:formatCode>General</c:formatCode>
                <c:ptCount val="35"/>
                <c:pt idx="0">
                  <c:v>7</c:v>
                </c:pt>
                <c:pt idx="1">
                  <c:v>12.9</c:v>
                </c:pt>
                <c:pt idx="2">
                  <c:v>5.4</c:v>
                </c:pt>
                <c:pt idx="3">
                  <c:v>6.2</c:v>
                </c:pt>
                <c:pt idx="4">
                  <c:v>9.3000000000000007</c:v>
                </c:pt>
                <c:pt idx="5">
                  <c:v>9</c:v>
                </c:pt>
                <c:pt idx="6">
                  <c:v>6.4</c:v>
                </c:pt>
                <c:pt idx="7">
                  <c:v>12.2</c:v>
                </c:pt>
                <c:pt idx="8">
                  <c:v>13.2</c:v>
                </c:pt>
                <c:pt idx="9">
                  <c:v>8.1</c:v>
                </c:pt>
                <c:pt idx="10">
                  <c:v>3.9</c:v>
                </c:pt>
                <c:pt idx="11">
                  <c:v>9.5</c:v>
                </c:pt>
                <c:pt idx="12">
                  <c:v>9.5</c:v>
                </c:pt>
                <c:pt idx="13">
                  <c:v>2.6</c:v>
                </c:pt>
                <c:pt idx="14">
                  <c:v>4.3</c:v>
                </c:pt>
                <c:pt idx="15">
                  <c:v>13.6</c:v>
                </c:pt>
                <c:pt idx="16">
                  <c:v>5.0999999999999996</c:v>
                </c:pt>
                <c:pt idx="17">
                  <c:v>3.4</c:v>
                </c:pt>
                <c:pt idx="18">
                  <c:v>11.4</c:v>
                </c:pt>
                <c:pt idx="19">
                  <c:v>5.2</c:v>
                </c:pt>
                <c:pt idx="20">
                  <c:v>5.0999999999999996</c:v>
                </c:pt>
                <c:pt idx="21">
                  <c:v>5.5</c:v>
                </c:pt>
                <c:pt idx="22">
                  <c:v>3.3</c:v>
                </c:pt>
                <c:pt idx="23">
                  <c:v>6.2</c:v>
                </c:pt>
                <c:pt idx="24">
                  <c:v>12.6</c:v>
                </c:pt>
                <c:pt idx="25">
                  <c:v>6.7</c:v>
                </c:pt>
                <c:pt idx="26">
                  <c:v>3.1</c:v>
                </c:pt>
                <c:pt idx="27">
                  <c:v>3.4</c:v>
                </c:pt>
                <c:pt idx="28">
                  <c:v>3.8</c:v>
                </c:pt>
                <c:pt idx="29">
                  <c:v>2.4</c:v>
                </c:pt>
                <c:pt idx="30">
                  <c:v>4.4000000000000004</c:v>
                </c:pt>
                <c:pt idx="31">
                  <c:v>5.4</c:v>
                </c:pt>
                <c:pt idx="32">
                  <c:v>8.7000000000000011</c:v>
                </c:pt>
                <c:pt idx="33">
                  <c:v>4.8</c:v>
                </c:pt>
                <c:pt idx="3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98016"/>
        <c:axId val="79399552"/>
      </c:barChart>
      <c:catAx>
        <c:axId val="793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79399552"/>
        <c:crosses val="autoZero"/>
        <c:auto val="1"/>
        <c:lblAlgn val="ctr"/>
        <c:lblOffset val="100"/>
        <c:noMultiLvlLbl val="0"/>
      </c:catAx>
      <c:valAx>
        <c:axId val="79399552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980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01026230060471E-2"/>
          <c:y val="2.3235572613825691E-2"/>
          <c:w val="0.95065187649401184"/>
          <c:h val="0.70015015216213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'xls_heatMap-EWCS2010-bd_age-All'!$A$2:$A$36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'xls_heatMap-EWCS2010-bd_age-All'!$E$2:$E$36</c:f>
              <c:numCache>
                <c:formatCode>General</c:formatCode>
                <c:ptCount val="35"/>
                <c:pt idx="0">
                  <c:v>11</c:v>
                </c:pt>
                <c:pt idx="1">
                  <c:v>3.6</c:v>
                </c:pt>
                <c:pt idx="2">
                  <c:v>6.3</c:v>
                </c:pt>
                <c:pt idx="3">
                  <c:v>4.8</c:v>
                </c:pt>
                <c:pt idx="4">
                  <c:v>14.8</c:v>
                </c:pt>
                <c:pt idx="5">
                  <c:v>3.1</c:v>
                </c:pt>
                <c:pt idx="6">
                  <c:v>1.1000000000000001</c:v>
                </c:pt>
                <c:pt idx="7">
                  <c:v>17.3</c:v>
                </c:pt>
                <c:pt idx="8">
                  <c:v>13</c:v>
                </c:pt>
                <c:pt idx="9">
                  <c:v>10.200000000000001</c:v>
                </c:pt>
                <c:pt idx="10">
                  <c:v>5.5</c:v>
                </c:pt>
                <c:pt idx="11">
                  <c:v>17.5</c:v>
                </c:pt>
                <c:pt idx="12">
                  <c:v>12.4</c:v>
                </c:pt>
                <c:pt idx="13">
                  <c:v>11.7</c:v>
                </c:pt>
                <c:pt idx="14">
                  <c:v>15.8</c:v>
                </c:pt>
                <c:pt idx="15">
                  <c:v>7.1</c:v>
                </c:pt>
                <c:pt idx="16">
                  <c:v>5.2</c:v>
                </c:pt>
                <c:pt idx="17">
                  <c:v>15.8</c:v>
                </c:pt>
                <c:pt idx="18">
                  <c:v>14.4</c:v>
                </c:pt>
                <c:pt idx="19">
                  <c:v>10.7</c:v>
                </c:pt>
                <c:pt idx="20">
                  <c:v>7.6</c:v>
                </c:pt>
                <c:pt idx="21">
                  <c:v>12.1</c:v>
                </c:pt>
                <c:pt idx="22">
                  <c:v>5.8</c:v>
                </c:pt>
                <c:pt idx="23">
                  <c:v>13.4</c:v>
                </c:pt>
                <c:pt idx="24">
                  <c:v>11</c:v>
                </c:pt>
                <c:pt idx="25">
                  <c:v>15.6</c:v>
                </c:pt>
                <c:pt idx="26">
                  <c:v>7.6</c:v>
                </c:pt>
                <c:pt idx="27">
                  <c:v>8.5</c:v>
                </c:pt>
                <c:pt idx="28">
                  <c:v>7.7</c:v>
                </c:pt>
                <c:pt idx="29">
                  <c:v>4.5999999999999996</c:v>
                </c:pt>
                <c:pt idx="30">
                  <c:v>6.9</c:v>
                </c:pt>
                <c:pt idx="31">
                  <c:v>10.200000000000001</c:v>
                </c:pt>
                <c:pt idx="32">
                  <c:v>8.5</c:v>
                </c:pt>
                <c:pt idx="33">
                  <c:v>12.6</c:v>
                </c:pt>
                <c:pt idx="34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46784"/>
        <c:axId val="79448320"/>
      </c:barChart>
      <c:catAx>
        <c:axId val="7944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9448320"/>
        <c:crosses val="autoZero"/>
        <c:auto val="1"/>
        <c:lblAlgn val="ctr"/>
        <c:lblOffset val="100"/>
        <c:noMultiLvlLbl val="0"/>
      </c:catAx>
      <c:valAx>
        <c:axId val="7944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4678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01026230060471E-2"/>
          <c:y val="2.3235572613825733E-2"/>
          <c:w val="0.95065187649401317"/>
          <c:h val="0.70015015216213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'xls_heatMap-EWCS2010-bd_age-All'!$A$2:$A$36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'xls_heatMap-EWCS2010-bd_age-All'!$E$2:$E$36</c:f>
              <c:numCache>
                <c:formatCode>General</c:formatCode>
                <c:ptCount val="35"/>
                <c:pt idx="0">
                  <c:v>5</c:v>
                </c:pt>
                <c:pt idx="1">
                  <c:v>1.7</c:v>
                </c:pt>
                <c:pt idx="2">
                  <c:v>2.2999999999999998</c:v>
                </c:pt>
                <c:pt idx="3">
                  <c:v>4</c:v>
                </c:pt>
                <c:pt idx="4">
                  <c:v>7.8</c:v>
                </c:pt>
                <c:pt idx="5">
                  <c:v>2.7</c:v>
                </c:pt>
                <c:pt idx="6">
                  <c:v>1.2</c:v>
                </c:pt>
                <c:pt idx="7">
                  <c:v>6</c:v>
                </c:pt>
                <c:pt idx="8">
                  <c:v>6.5</c:v>
                </c:pt>
                <c:pt idx="9">
                  <c:v>3.7</c:v>
                </c:pt>
                <c:pt idx="10">
                  <c:v>4.2</c:v>
                </c:pt>
                <c:pt idx="11">
                  <c:v>4.4000000000000004</c:v>
                </c:pt>
                <c:pt idx="12">
                  <c:v>4.3</c:v>
                </c:pt>
                <c:pt idx="13">
                  <c:v>5.9</c:v>
                </c:pt>
                <c:pt idx="14">
                  <c:v>5.6</c:v>
                </c:pt>
                <c:pt idx="15">
                  <c:v>4.5</c:v>
                </c:pt>
                <c:pt idx="16">
                  <c:v>4.7</c:v>
                </c:pt>
                <c:pt idx="17">
                  <c:v>6.3</c:v>
                </c:pt>
                <c:pt idx="18">
                  <c:v>7.1</c:v>
                </c:pt>
                <c:pt idx="19">
                  <c:v>5.3</c:v>
                </c:pt>
                <c:pt idx="20">
                  <c:v>3.5</c:v>
                </c:pt>
                <c:pt idx="21">
                  <c:v>6.5</c:v>
                </c:pt>
                <c:pt idx="22">
                  <c:v>2.2000000000000002</c:v>
                </c:pt>
                <c:pt idx="23">
                  <c:v>4.5</c:v>
                </c:pt>
                <c:pt idx="24">
                  <c:v>5.8</c:v>
                </c:pt>
                <c:pt idx="25">
                  <c:v>5.2</c:v>
                </c:pt>
                <c:pt idx="26">
                  <c:v>4.7</c:v>
                </c:pt>
                <c:pt idx="27">
                  <c:v>7.2</c:v>
                </c:pt>
                <c:pt idx="28">
                  <c:v>2.4</c:v>
                </c:pt>
                <c:pt idx="29">
                  <c:v>2.6</c:v>
                </c:pt>
                <c:pt idx="30">
                  <c:v>3.3</c:v>
                </c:pt>
                <c:pt idx="31">
                  <c:v>6</c:v>
                </c:pt>
                <c:pt idx="32">
                  <c:v>6.7</c:v>
                </c:pt>
                <c:pt idx="33">
                  <c:v>3.4</c:v>
                </c:pt>
                <c:pt idx="34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78144"/>
        <c:axId val="79479936"/>
      </c:barChart>
      <c:catAx>
        <c:axId val="7947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9479936"/>
        <c:crosses val="autoZero"/>
        <c:auto val="1"/>
        <c:lblAlgn val="ctr"/>
        <c:lblOffset val="100"/>
        <c:noMultiLvlLbl val="0"/>
      </c:catAx>
      <c:valAx>
        <c:axId val="7947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7814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01026230060471E-2"/>
          <c:y val="2.3235572613825795E-2"/>
          <c:w val="0.95065187649401472"/>
          <c:h val="0.70015015216213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'xls_heatMap-EWCS2010-bd_age-All'!$A$2:$A$36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'xls_heatMap-EWCS2010-bd_age-All'!$E$2:$E$36</c:f>
              <c:numCache>
                <c:formatCode>General</c:formatCode>
                <c:ptCount val="35"/>
                <c:pt idx="0">
                  <c:v>1.9000000000000001</c:v>
                </c:pt>
                <c:pt idx="1">
                  <c:v>0.30000000000000004</c:v>
                </c:pt>
                <c:pt idx="2">
                  <c:v>2</c:v>
                </c:pt>
                <c:pt idx="3">
                  <c:v>0.60000000000000009</c:v>
                </c:pt>
                <c:pt idx="4">
                  <c:v>3.7</c:v>
                </c:pt>
                <c:pt idx="5">
                  <c:v>0.9</c:v>
                </c:pt>
                <c:pt idx="6">
                  <c:v>0.5</c:v>
                </c:pt>
                <c:pt idx="7">
                  <c:v>1.8</c:v>
                </c:pt>
                <c:pt idx="8">
                  <c:v>2.9</c:v>
                </c:pt>
                <c:pt idx="9">
                  <c:v>0.70000000000000007</c:v>
                </c:pt>
                <c:pt idx="10">
                  <c:v>0.4</c:v>
                </c:pt>
                <c:pt idx="11">
                  <c:v>2.6</c:v>
                </c:pt>
                <c:pt idx="12">
                  <c:v>1.6</c:v>
                </c:pt>
                <c:pt idx="13">
                  <c:v>2.9</c:v>
                </c:pt>
                <c:pt idx="14">
                  <c:v>0.4</c:v>
                </c:pt>
                <c:pt idx="15">
                  <c:v>1</c:v>
                </c:pt>
                <c:pt idx="16">
                  <c:v>1</c:v>
                </c:pt>
                <c:pt idx="17">
                  <c:v>2.7</c:v>
                </c:pt>
                <c:pt idx="18">
                  <c:v>3.8</c:v>
                </c:pt>
                <c:pt idx="19">
                  <c:v>0.5</c:v>
                </c:pt>
                <c:pt idx="20">
                  <c:v>0.30000000000000004</c:v>
                </c:pt>
                <c:pt idx="21">
                  <c:v>3.2</c:v>
                </c:pt>
                <c:pt idx="22">
                  <c:v>0.2</c:v>
                </c:pt>
                <c:pt idx="23">
                  <c:v>0.30000000000000004</c:v>
                </c:pt>
                <c:pt idx="24">
                  <c:v>1.8</c:v>
                </c:pt>
                <c:pt idx="25">
                  <c:v>1.1000000000000001</c:v>
                </c:pt>
                <c:pt idx="26">
                  <c:v>1</c:v>
                </c:pt>
                <c:pt idx="27">
                  <c:v>2.8</c:v>
                </c:pt>
                <c:pt idx="28">
                  <c:v>1.1000000000000001</c:v>
                </c:pt>
                <c:pt idx="29">
                  <c:v>1.9000000000000001</c:v>
                </c:pt>
                <c:pt idx="30">
                  <c:v>0.70000000000000007</c:v>
                </c:pt>
                <c:pt idx="31">
                  <c:v>2.2999999999999998</c:v>
                </c:pt>
                <c:pt idx="32">
                  <c:v>1.5</c:v>
                </c:pt>
                <c:pt idx="33">
                  <c:v>0.70000000000000007</c:v>
                </c:pt>
                <c:pt idx="3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13856"/>
        <c:axId val="79527936"/>
      </c:barChart>
      <c:catAx>
        <c:axId val="7951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9527936"/>
        <c:crosses val="autoZero"/>
        <c:auto val="1"/>
        <c:lblAlgn val="ctr"/>
        <c:lblOffset val="100"/>
        <c:noMultiLvlLbl val="0"/>
      </c:catAx>
      <c:valAx>
        <c:axId val="7952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51385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01026230060471E-2"/>
          <c:y val="2.3235572613825802E-2"/>
          <c:w val="0.95065187649401495"/>
          <c:h val="0.70015015216213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'xls_heatMap-EWCS2010-bd_age-All'!$A$2:$A$36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'xls_heatMap-EWCS2010-bd_age-All'!$E$2:$E$36</c:f>
              <c:numCache>
                <c:formatCode>General</c:formatCode>
                <c:ptCount val="35"/>
                <c:pt idx="0">
                  <c:v>1.9000000000000001</c:v>
                </c:pt>
                <c:pt idx="1">
                  <c:v>0.3000000000000001</c:v>
                </c:pt>
                <c:pt idx="2">
                  <c:v>2</c:v>
                </c:pt>
                <c:pt idx="3">
                  <c:v>0.6000000000000002</c:v>
                </c:pt>
                <c:pt idx="4">
                  <c:v>3.7</c:v>
                </c:pt>
                <c:pt idx="5">
                  <c:v>0.9</c:v>
                </c:pt>
                <c:pt idx="6">
                  <c:v>0.5</c:v>
                </c:pt>
                <c:pt idx="7">
                  <c:v>1.8</c:v>
                </c:pt>
                <c:pt idx="8">
                  <c:v>2.9</c:v>
                </c:pt>
                <c:pt idx="9">
                  <c:v>0.70000000000000018</c:v>
                </c:pt>
                <c:pt idx="10">
                  <c:v>0.4</c:v>
                </c:pt>
                <c:pt idx="11">
                  <c:v>2.6</c:v>
                </c:pt>
                <c:pt idx="12">
                  <c:v>1.6</c:v>
                </c:pt>
                <c:pt idx="13">
                  <c:v>2.9</c:v>
                </c:pt>
                <c:pt idx="14">
                  <c:v>0.4</c:v>
                </c:pt>
                <c:pt idx="15">
                  <c:v>1</c:v>
                </c:pt>
                <c:pt idx="16">
                  <c:v>1</c:v>
                </c:pt>
                <c:pt idx="17">
                  <c:v>2.7</c:v>
                </c:pt>
                <c:pt idx="18">
                  <c:v>3.8</c:v>
                </c:pt>
                <c:pt idx="19">
                  <c:v>0.5</c:v>
                </c:pt>
                <c:pt idx="20">
                  <c:v>0.3000000000000001</c:v>
                </c:pt>
                <c:pt idx="21">
                  <c:v>3.2</c:v>
                </c:pt>
                <c:pt idx="22">
                  <c:v>0.2</c:v>
                </c:pt>
                <c:pt idx="23">
                  <c:v>0.3000000000000001</c:v>
                </c:pt>
                <c:pt idx="24">
                  <c:v>1.8</c:v>
                </c:pt>
                <c:pt idx="25">
                  <c:v>1.1000000000000001</c:v>
                </c:pt>
                <c:pt idx="26">
                  <c:v>1</c:v>
                </c:pt>
                <c:pt idx="27">
                  <c:v>2.8</c:v>
                </c:pt>
                <c:pt idx="28">
                  <c:v>1.1000000000000001</c:v>
                </c:pt>
                <c:pt idx="29">
                  <c:v>1.9000000000000001</c:v>
                </c:pt>
                <c:pt idx="30">
                  <c:v>0.70000000000000018</c:v>
                </c:pt>
                <c:pt idx="31">
                  <c:v>2.2999999999999998</c:v>
                </c:pt>
                <c:pt idx="32">
                  <c:v>1.5</c:v>
                </c:pt>
                <c:pt idx="33">
                  <c:v>0.70000000000000018</c:v>
                </c:pt>
                <c:pt idx="3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45472"/>
        <c:axId val="79547008"/>
      </c:barChart>
      <c:catAx>
        <c:axId val="795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9547008"/>
        <c:crosses val="autoZero"/>
        <c:auto val="1"/>
        <c:lblAlgn val="ctr"/>
        <c:lblOffset val="100"/>
        <c:noMultiLvlLbl val="0"/>
      </c:catAx>
      <c:valAx>
        <c:axId val="7954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54547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01026230060471E-2"/>
          <c:y val="2.3235572613825844E-2"/>
          <c:w val="0.95065187649401639"/>
          <c:h val="0.70015015216213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'xls_heatMap-EWCS2010-bd_age-All'!$A$2:$A$36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'xls_heatMap-EWCS2010-bd_age-All'!$E$2:$E$36</c:f>
              <c:numCache>
                <c:formatCode>General</c:formatCode>
                <c:ptCount val="35"/>
                <c:pt idx="0">
                  <c:v>4</c:v>
                </c:pt>
                <c:pt idx="1">
                  <c:v>1.5</c:v>
                </c:pt>
                <c:pt idx="2">
                  <c:v>3.3</c:v>
                </c:pt>
                <c:pt idx="3">
                  <c:v>3.7</c:v>
                </c:pt>
                <c:pt idx="4">
                  <c:v>4.3</c:v>
                </c:pt>
                <c:pt idx="5">
                  <c:v>1.3</c:v>
                </c:pt>
                <c:pt idx="6">
                  <c:v>1.4</c:v>
                </c:pt>
                <c:pt idx="7">
                  <c:v>7.2</c:v>
                </c:pt>
                <c:pt idx="8">
                  <c:v>8.7000000000000011</c:v>
                </c:pt>
                <c:pt idx="9">
                  <c:v>0.60000000000000009</c:v>
                </c:pt>
                <c:pt idx="10">
                  <c:v>1.6</c:v>
                </c:pt>
                <c:pt idx="11">
                  <c:v>2.2999999999999998</c:v>
                </c:pt>
                <c:pt idx="12">
                  <c:v>4.5999999999999996</c:v>
                </c:pt>
                <c:pt idx="13">
                  <c:v>3.2</c:v>
                </c:pt>
                <c:pt idx="14">
                  <c:v>1.6</c:v>
                </c:pt>
                <c:pt idx="15">
                  <c:v>3.4</c:v>
                </c:pt>
                <c:pt idx="16">
                  <c:v>2.2000000000000002</c:v>
                </c:pt>
                <c:pt idx="17">
                  <c:v>6.2</c:v>
                </c:pt>
                <c:pt idx="18">
                  <c:v>9.5</c:v>
                </c:pt>
                <c:pt idx="19">
                  <c:v>2.7</c:v>
                </c:pt>
                <c:pt idx="20">
                  <c:v>2.2000000000000002</c:v>
                </c:pt>
                <c:pt idx="21">
                  <c:v>5.3</c:v>
                </c:pt>
                <c:pt idx="22">
                  <c:v>0.9</c:v>
                </c:pt>
                <c:pt idx="23">
                  <c:v>4.7</c:v>
                </c:pt>
                <c:pt idx="24">
                  <c:v>7.1</c:v>
                </c:pt>
                <c:pt idx="25">
                  <c:v>5.5</c:v>
                </c:pt>
                <c:pt idx="26">
                  <c:v>3.3</c:v>
                </c:pt>
                <c:pt idx="27">
                  <c:v>7.7</c:v>
                </c:pt>
                <c:pt idx="28">
                  <c:v>0.70000000000000007</c:v>
                </c:pt>
                <c:pt idx="29">
                  <c:v>2.1</c:v>
                </c:pt>
                <c:pt idx="30">
                  <c:v>1.7</c:v>
                </c:pt>
                <c:pt idx="31">
                  <c:v>2.9</c:v>
                </c:pt>
                <c:pt idx="32">
                  <c:v>4.8</c:v>
                </c:pt>
                <c:pt idx="33">
                  <c:v>1.2</c:v>
                </c:pt>
                <c:pt idx="3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59712"/>
        <c:axId val="79861248"/>
      </c:barChart>
      <c:catAx>
        <c:axId val="7985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9861248"/>
        <c:crosses val="autoZero"/>
        <c:auto val="1"/>
        <c:lblAlgn val="ctr"/>
        <c:lblOffset val="100"/>
        <c:noMultiLvlLbl val="0"/>
      </c:catAx>
      <c:valAx>
        <c:axId val="7986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85971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Arkusz1!$H$48:$H$52</c:f>
              <c:strCache>
                <c:ptCount val="5"/>
                <c:pt idx="0">
                  <c:v>Brak miejsc pracy dostosowanych do potrzeb osób niepełnosprawnych</c:v>
                </c:pt>
                <c:pt idx="1">
                  <c:v>Obawa przed dużą konkurencją na rynku pracy</c:v>
                </c:pt>
                <c:pt idx="2">
                  <c:v>Stereotypy na temat osób niepełnosprawnych oraz uprzedzenia w stosunku do nich</c:v>
                </c:pt>
                <c:pt idx="3">
                  <c:v>Brak ofert pracy w miejscu/w pobliżu miejsca zamieszkania</c:v>
                </c:pt>
                <c:pt idx="4">
                  <c:v>Brak możliwość podnoszenia kwalifikacji osób niepełnosprawnych (brak dostępu/ograniczony dostęp do szkoleń)</c:v>
                </c:pt>
              </c:strCache>
            </c:strRef>
          </c:cat>
          <c:val>
            <c:numRef>
              <c:f>Arkusz1!$I$48:$I$52</c:f>
              <c:numCache>
                <c:formatCode>0\.0</c:formatCode>
                <c:ptCount val="5"/>
                <c:pt idx="0">
                  <c:v>3.68</c:v>
                </c:pt>
                <c:pt idx="1">
                  <c:v>3.87</c:v>
                </c:pt>
                <c:pt idx="2">
                  <c:v>3.56</c:v>
                </c:pt>
                <c:pt idx="3">
                  <c:v>3.82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81408"/>
        <c:axId val="78115968"/>
      </c:barChart>
      <c:catAx>
        <c:axId val="78081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78115968"/>
        <c:crosses val="autoZero"/>
        <c:auto val="1"/>
        <c:lblAlgn val="ctr"/>
        <c:lblOffset val="100"/>
        <c:noMultiLvlLbl val="0"/>
      </c:catAx>
      <c:valAx>
        <c:axId val="78115968"/>
        <c:scaling>
          <c:orientation val="minMax"/>
          <c:max val="5"/>
        </c:scaling>
        <c:delete val="0"/>
        <c:axPos val="b"/>
        <c:numFmt formatCode="0\.0" sourceLinked="1"/>
        <c:majorTickMark val="out"/>
        <c:minorTickMark val="none"/>
        <c:tickLblPos val="nextTo"/>
        <c:crossAx val="78081408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0" i="0" baseline="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Mobbing</c:v>
                </c:pt>
                <c:pt idx="1">
                  <c:v>Molestowanie seksualne</c:v>
                </c:pt>
                <c:pt idx="2">
                  <c:v>Przemoc fizyczna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13.8</c:v>
                </c:pt>
                <c:pt idx="1">
                  <c:v>10.6</c:v>
                </c:pt>
                <c:pt idx="2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77792"/>
        <c:axId val="78179328"/>
      </c:barChart>
      <c:catAx>
        <c:axId val="78177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0" baseline="0"/>
            </a:pPr>
            <a:endParaRPr lang="pl-PL"/>
          </a:p>
        </c:txPr>
        <c:crossAx val="78179328"/>
        <c:crosses val="autoZero"/>
        <c:auto val="1"/>
        <c:lblAlgn val="ctr"/>
        <c:lblOffset val="100"/>
        <c:noMultiLvlLbl val="0"/>
      </c:catAx>
      <c:valAx>
        <c:axId val="781793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/>
                  <a:t>% badanych</a:t>
                </a:r>
              </a:p>
            </c:rich>
          </c:tx>
          <c:layout>
            <c:manualLayout>
              <c:xMode val="edge"/>
              <c:yMode val="edge"/>
              <c:x val="0.5951578529024566"/>
              <c:y val="0.91024244610933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0" baseline="0"/>
            </a:pPr>
            <a:endParaRPr lang="pl-PL"/>
          </a:p>
        </c:txPr>
        <c:crossAx val="7817779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474233032282956"/>
          <c:y val="0.1255301102629347"/>
          <c:w val="0.48668991811226692"/>
          <c:h val="0.80574489257545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1180592717172488E-3"/>
                  <c:y val="7.0150824272185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630966032158603E-4"/>
                  <c:y val="6.43041794021353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324261651760144E-3"/>
                  <c:y val="7.0150824272185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Mobbing</c:v>
                </c:pt>
                <c:pt idx="1">
                  <c:v>Molestowanie seksualne</c:v>
                </c:pt>
                <c:pt idx="2">
                  <c:v>Przemoc fizyczna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18.399999999999999</c:v>
                </c:pt>
                <c:pt idx="1">
                  <c:v>28.1</c:v>
                </c:pt>
                <c:pt idx="2">
                  <c:v>7.4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Mężczyźni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4999362943709707E-3"/>
                  <c:y val="3.5075412136092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543052264098052E-3"/>
                  <c:y val="-3.5075412136092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9724282037560842E-3"/>
                  <c:y val="3.5075412136092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Mobbing</c:v>
                </c:pt>
                <c:pt idx="1">
                  <c:v>Molestowanie seksualne</c:v>
                </c:pt>
                <c:pt idx="2">
                  <c:v>Przemoc fizyczna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27.2</c:v>
                </c:pt>
                <c:pt idx="1">
                  <c:v>13.9</c:v>
                </c:pt>
                <c:pt idx="2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93536"/>
        <c:axId val="90603520"/>
      </c:barChart>
      <c:catAx>
        <c:axId val="90593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0603520"/>
        <c:crosses val="autoZero"/>
        <c:auto val="1"/>
        <c:lblAlgn val="ctr"/>
        <c:lblOffset val="100"/>
        <c:noMultiLvlLbl val="0"/>
      </c:catAx>
      <c:valAx>
        <c:axId val="906035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%</a:t>
                </a:r>
              </a:p>
            </c:rich>
          </c:tx>
          <c:layout>
            <c:manualLayout>
              <c:xMode val="edge"/>
              <c:yMode val="edge"/>
              <c:x val="0.84551448666004125"/>
              <c:y val="0.936145074114069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059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35840786891932"/>
          <c:y val="9.9541257798755514E-2"/>
          <c:w val="0.17190556277552685"/>
          <c:h val="0.194704993689187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err="1"/>
              <a:t>Czy</a:t>
            </a:r>
            <a:r>
              <a:rPr lang="pl-PL" sz="2000" dirty="0"/>
              <a:t> jesteś</a:t>
            </a:r>
            <a:r>
              <a:rPr lang="pl-PL" sz="2000" baseline="0" dirty="0"/>
              <a:t> dyskryminowany w pracy?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Polska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Arkusz1!$A$8:$A$10</c:f>
              <c:strCache>
                <c:ptCount val="3"/>
                <c:pt idx="0">
                  <c:v>umowa na czas nieokreślony</c:v>
                </c:pt>
                <c:pt idx="1">
                  <c:v>samozatrudnienie</c:v>
                </c:pt>
                <c:pt idx="2">
                  <c:v>inny</c:v>
                </c:pt>
              </c:strCache>
            </c:strRef>
          </c:cat>
          <c:val>
            <c:numRef>
              <c:f>Arkusz1!$B$8:$B$10</c:f>
              <c:numCache>
                <c:formatCode>General</c:formatCode>
                <c:ptCount val="3"/>
                <c:pt idx="0">
                  <c:v>2.7</c:v>
                </c:pt>
                <c:pt idx="1">
                  <c:v>0.4</c:v>
                </c:pt>
                <c:pt idx="2">
                  <c:v>6.2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UE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Arkusz1!$A$8:$A$10</c:f>
              <c:strCache>
                <c:ptCount val="3"/>
                <c:pt idx="0">
                  <c:v>umowa na czas nieokreślony</c:v>
                </c:pt>
                <c:pt idx="1">
                  <c:v>samozatrudnienie</c:v>
                </c:pt>
                <c:pt idx="2">
                  <c:v>inny</c:v>
                </c:pt>
              </c:strCache>
            </c:strRef>
          </c:cat>
          <c:val>
            <c:numRef>
              <c:f>Arkusz1!$C$8:$C$10</c:f>
              <c:numCache>
                <c:formatCode>General</c:formatCode>
                <c:ptCount val="3"/>
                <c:pt idx="0">
                  <c:v>5.4</c:v>
                </c:pt>
                <c:pt idx="1">
                  <c:v>5.5</c:v>
                </c:pt>
                <c:pt idx="2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72224"/>
        <c:axId val="72374144"/>
      </c:barChart>
      <c:catAx>
        <c:axId val="7237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rodzaj zatrudnienia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pl-PL"/>
          </a:p>
        </c:txPr>
        <c:crossAx val="72374144"/>
        <c:crosses val="autoZero"/>
        <c:auto val="1"/>
        <c:lblAlgn val="ctr"/>
        <c:lblOffset val="100"/>
        <c:noMultiLvlLbl val="0"/>
      </c:catAx>
      <c:valAx>
        <c:axId val="723741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pl-PL" sz="1600" dirty="0" smtClean="0"/>
                  <a:t>TAK</a:t>
                </a:r>
              </a:p>
              <a:p>
                <a:pPr>
                  <a:defRPr sz="1600"/>
                </a:pPr>
                <a:r>
                  <a:rPr lang="en-US" sz="1600" dirty="0" smtClean="0"/>
                  <a:t>%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2372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509125595411685"/>
          <c:y val="2.9315623926501513E-2"/>
          <c:w val="0.53698442208612818"/>
          <c:h val="0.86523710506010332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Arkusz1!$A$2:$A$14</c:f>
              <c:strCache>
                <c:ptCount val="13"/>
                <c:pt idx="0">
                  <c:v>Opowiadanie dowcipów </c:v>
                </c:pt>
                <c:pt idx="1">
                  <c:v>Eksponowanie plakatów, kalendarzy itp.</c:v>
                </c:pt>
                <c:pt idx="2">
                  <c:v>Czynienie niestosownych uwag</c:v>
                </c:pt>
                <c:pt idx="3">
                  <c:v>Niestosowne ruchy ciała i gesty</c:v>
                </c:pt>
                <c:pt idx="4">
                  <c:v>Proponowanie kontaktów seksualnych</c:v>
                </c:pt>
                <c:pt idx="5">
                  <c:v>Uporczywe zapraszanie na spotkania</c:v>
                </c:pt>
                <c:pt idx="6">
                  <c:v>Dotykanie w niepożądany sposób</c:v>
                </c:pt>
                <c:pt idx="7">
                  <c:v>Zastraszanie konsekwencjami </c:v>
                </c:pt>
                <c:pt idx="8">
                  <c:v>Sugerowanie korzyści</c:v>
                </c:pt>
                <c:pt idx="9">
                  <c:v>Gorsze traktowanie ze względu na płeć</c:v>
                </c:pt>
                <c:pt idx="10">
                  <c:v>Poniżanie ze względu na płeć</c:v>
                </c:pt>
                <c:pt idx="11">
                  <c:v>Nieudana próba gwałtu</c:v>
                </c:pt>
                <c:pt idx="12">
                  <c:v>Gwałt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0.3096569699620880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436423398464080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24486001749781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22120151647710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7796004666083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79844706911636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9291217070088465E-2"/>
                  <c:y val="2.80603266089453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7804875085058813E-2"/>
                  <c:y val="-1.12241306435779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7804875085058813E-2"/>
                  <c:y val="2.8060326608944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1901064450277049"/>
                  <c:y val="-8.4180979826834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2175342665500145"/>
                  <c:y val="-8.41809798268346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7804875085058813E-2"/>
                  <c:y val="-5.6120653217889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0317390881695343E-2"/>
                  <c:y val="-5.6120653217889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Arkusz1!$A$2:$A$14</c:f>
              <c:strCache>
                <c:ptCount val="13"/>
                <c:pt idx="0">
                  <c:v>Opowiadanie dowcipów </c:v>
                </c:pt>
                <c:pt idx="1">
                  <c:v>Eksponowanie plakatów, kalendarzy itp.</c:v>
                </c:pt>
                <c:pt idx="2">
                  <c:v>Czynienie niestosownych uwag</c:v>
                </c:pt>
                <c:pt idx="3">
                  <c:v>Niestosowne ruchy ciała i gesty</c:v>
                </c:pt>
                <c:pt idx="4">
                  <c:v>Proponowanie kontaktów seksualnych</c:v>
                </c:pt>
                <c:pt idx="5">
                  <c:v>Uporczywe zapraszanie na spotkania</c:v>
                </c:pt>
                <c:pt idx="6">
                  <c:v>Dotykanie w niepożądany sposób</c:v>
                </c:pt>
                <c:pt idx="7">
                  <c:v>Zastraszanie konsekwencjami </c:v>
                </c:pt>
                <c:pt idx="8">
                  <c:v>Sugerowanie korzyści</c:v>
                </c:pt>
                <c:pt idx="9">
                  <c:v>Gorsze traktowanie ze względu na płeć</c:v>
                </c:pt>
                <c:pt idx="10">
                  <c:v>Poniżanie ze względu na płeć</c:v>
                </c:pt>
                <c:pt idx="11">
                  <c:v>Nieudana próba gwałtu</c:v>
                </c:pt>
                <c:pt idx="12">
                  <c:v>Gwałt</c:v>
                </c:pt>
              </c:strCache>
            </c:strRef>
          </c:cat>
          <c:val>
            <c:numRef>
              <c:f>Arkusz1!$C$2:$C$14</c:f>
              <c:numCache>
                <c:formatCode>General</c:formatCode>
                <c:ptCount val="13"/>
                <c:pt idx="0">
                  <c:v>9.9</c:v>
                </c:pt>
                <c:pt idx="1">
                  <c:v>11</c:v>
                </c:pt>
                <c:pt idx="2">
                  <c:v>6.3</c:v>
                </c:pt>
                <c:pt idx="3">
                  <c:v>3.6</c:v>
                </c:pt>
                <c:pt idx="4">
                  <c:v>2.2999999999999998</c:v>
                </c:pt>
                <c:pt idx="5">
                  <c:v>4.3</c:v>
                </c:pt>
                <c:pt idx="6">
                  <c:v>1.6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3.2</c:v>
                </c:pt>
                <c:pt idx="10">
                  <c:v>3.4</c:v>
                </c:pt>
                <c:pt idx="11">
                  <c:v>1.1000000000000001</c:v>
                </c:pt>
                <c:pt idx="1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532480"/>
        <c:axId val="90538368"/>
      </c:barChart>
      <c:catAx>
        <c:axId val="90532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pl-PL"/>
          </a:p>
        </c:txPr>
        <c:crossAx val="90538368"/>
        <c:crosses val="autoZero"/>
        <c:auto val="1"/>
        <c:lblAlgn val="ctr"/>
        <c:lblOffset val="100"/>
        <c:noMultiLvlLbl val="0"/>
      </c:catAx>
      <c:valAx>
        <c:axId val="905383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% badanych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53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Czy</a:t>
            </a:r>
            <a:r>
              <a:rPr lang="pl-PL" sz="2000" baseline="0"/>
              <a:t> jesteś dyskryminowany w pracy?</a:t>
            </a:r>
            <a:endParaRPr lang="pl-PL" sz="20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Arkusz1!$B$18</c:f>
              <c:strCache>
                <c:ptCount val="1"/>
                <c:pt idx="0">
                  <c:v>Polska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Arkusz1!$A$19:$A$20</c:f>
              <c:strCache>
                <c:ptCount val="2"/>
                <c:pt idx="0">
                  <c:v>przemysł</c:v>
                </c:pt>
                <c:pt idx="1">
                  <c:v>usługi</c:v>
                </c:pt>
              </c:strCache>
            </c:strRef>
          </c:cat>
          <c:val>
            <c:numRef>
              <c:f>Arkusz1!$B$19:$B$20</c:f>
              <c:numCache>
                <c:formatCode>General</c:formatCode>
                <c:ptCount val="2"/>
                <c:pt idx="0">
                  <c:v>1.6</c:v>
                </c:pt>
                <c:pt idx="1">
                  <c:v>3.8</c:v>
                </c:pt>
              </c:numCache>
            </c:numRef>
          </c:val>
        </c:ser>
        <c:ser>
          <c:idx val="1"/>
          <c:order val="1"/>
          <c:tx>
            <c:strRef>
              <c:f>Arkusz1!$C$18</c:f>
              <c:strCache>
                <c:ptCount val="1"/>
                <c:pt idx="0">
                  <c:v>UE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Arkusz1!$A$19:$A$20</c:f>
              <c:strCache>
                <c:ptCount val="2"/>
                <c:pt idx="0">
                  <c:v>przemysł</c:v>
                </c:pt>
                <c:pt idx="1">
                  <c:v>usługi</c:v>
                </c:pt>
              </c:strCache>
            </c:strRef>
          </c:cat>
          <c:val>
            <c:numRef>
              <c:f>Arkusz1!$C$19:$C$20</c:f>
              <c:numCache>
                <c:formatCode>General</c:formatCode>
                <c:ptCount val="2"/>
                <c:pt idx="0">
                  <c:v>5.4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20352"/>
        <c:axId val="77622272"/>
      </c:barChart>
      <c:catAx>
        <c:axId val="7762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pl-PL" sz="1600"/>
                  <a:t>rodzaj</a:t>
                </a:r>
                <a:r>
                  <a:rPr lang="pl-PL" sz="1600" baseline="0"/>
                  <a:t> działalności</a:t>
                </a:r>
                <a:endParaRPr lang="pl-PL" sz="16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77622272"/>
        <c:crosses val="autoZero"/>
        <c:auto val="1"/>
        <c:lblAlgn val="ctr"/>
        <c:lblOffset val="100"/>
        <c:noMultiLvlLbl val="0"/>
      </c:catAx>
      <c:valAx>
        <c:axId val="7762227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600"/>
                </a:pPr>
                <a:r>
                  <a:rPr lang="en-US" sz="16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7620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Czy</a:t>
            </a:r>
            <a:r>
              <a:rPr lang="pl-PL" sz="2000" baseline="0"/>
              <a:t> jesteś dyskryminowany w pracy?</a:t>
            </a:r>
            <a:endParaRPr lang="pl-PL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194918926468017E-2"/>
          <c:y val="0.1458014570600776"/>
          <c:w val="0.77635583298020205"/>
          <c:h val="0.7666874430922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Arkusz1!$B$13</c:f>
              <c:strCache>
                <c:ptCount val="1"/>
                <c:pt idx="0">
                  <c:v>Polska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Arkusz1!$A$14:$A$15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Arkusz1!$B$14:$B$15</c:f>
              <c:numCache>
                <c:formatCode>General</c:formatCode>
                <c:ptCount val="2"/>
                <c:pt idx="0">
                  <c:v>3.3</c:v>
                </c:pt>
                <c:pt idx="1">
                  <c:v>2.7</c:v>
                </c:pt>
              </c:numCache>
            </c:numRef>
          </c:val>
        </c:ser>
        <c:ser>
          <c:idx val="1"/>
          <c:order val="1"/>
          <c:tx>
            <c:strRef>
              <c:f>Arkusz1!$C$13</c:f>
              <c:strCache>
                <c:ptCount val="1"/>
                <c:pt idx="0">
                  <c:v>UE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Arkusz1!$A$14:$A$15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Arkusz1!$C$14:$C$15</c:f>
              <c:numCache>
                <c:formatCode>General</c:formatCode>
                <c:ptCount val="2"/>
                <c:pt idx="0">
                  <c:v>6.9</c:v>
                </c:pt>
                <c:pt idx="1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9824"/>
        <c:axId val="78279808"/>
      </c:barChart>
      <c:catAx>
        <c:axId val="7826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78279808"/>
        <c:crosses val="autoZero"/>
        <c:auto val="1"/>
        <c:lblAlgn val="ctr"/>
        <c:lblOffset val="100"/>
        <c:noMultiLvlLbl val="0"/>
      </c:catAx>
      <c:valAx>
        <c:axId val="782798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pl-PL" sz="1600" dirty="0" smtClean="0"/>
                  <a:t>TAK</a:t>
                </a:r>
              </a:p>
              <a:p>
                <a:pPr>
                  <a:defRPr sz="1600"/>
                </a:pPr>
                <a:r>
                  <a:rPr lang="en-US" sz="1600" dirty="0" smtClean="0"/>
                  <a:t>%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8269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l-PL" sz="2000" dirty="0" smtClean="0"/>
              <a:t>Czy jesteś dyskryminowany w pracy?</a:t>
            </a:r>
            <a:endParaRPr lang="pl-PL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Arkusz1!$B$23</c:f>
              <c:strCache>
                <c:ptCount val="1"/>
                <c:pt idx="0">
                  <c:v>Polska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Arkusz1!$A$24:$A$27</c:f>
              <c:strCache>
                <c:ptCount val="4"/>
                <c:pt idx="0">
                  <c:v>praca biurowa wymagająca wysokich kwalifikacji</c:v>
                </c:pt>
                <c:pt idx="1">
                  <c:v>praca  fizyczna wymagająca wysokich kwalifikacji</c:v>
                </c:pt>
                <c:pt idx="2">
                  <c:v>praca biurowa wymagająca niskich kwalifikacji</c:v>
                </c:pt>
                <c:pt idx="3">
                  <c:v>praca fizyczna wymagająca niskich kwalifikacji</c:v>
                </c:pt>
              </c:strCache>
            </c:strRef>
          </c:cat>
          <c:val>
            <c:numRef>
              <c:f>Arkusz1!$B$24:$B$27</c:f>
              <c:numCache>
                <c:formatCode>General</c:formatCode>
                <c:ptCount val="4"/>
                <c:pt idx="0">
                  <c:v>3.2</c:v>
                </c:pt>
                <c:pt idx="1">
                  <c:v>1.6</c:v>
                </c:pt>
                <c:pt idx="2">
                  <c:v>3.5</c:v>
                </c:pt>
                <c:pt idx="3">
                  <c:v>3.8</c:v>
                </c:pt>
              </c:numCache>
            </c:numRef>
          </c:val>
        </c:ser>
        <c:ser>
          <c:idx val="1"/>
          <c:order val="1"/>
          <c:tx>
            <c:strRef>
              <c:f>Arkusz1!$C$23</c:f>
              <c:strCache>
                <c:ptCount val="1"/>
                <c:pt idx="0">
                  <c:v>UE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Arkusz1!$A$24:$A$27</c:f>
              <c:strCache>
                <c:ptCount val="4"/>
                <c:pt idx="0">
                  <c:v>praca biurowa wymagająca wysokich kwalifikacji</c:v>
                </c:pt>
                <c:pt idx="1">
                  <c:v>praca  fizyczna wymagająca wysokich kwalifikacji</c:v>
                </c:pt>
                <c:pt idx="2">
                  <c:v>praca biurowa wymagająca niskich kwalifikacji</c:v>
                </c:pt>
                <c:pt idx="3">
                  <c:v>praca fizyczna wymagająca niskich kwalifikacji</c:v>
                </c:pt>
              </c:strCache>
            </c:strRef>
          </c:cat>
          <c:val>
            <c:numRef>
              <c:f>Arkusz1!$C$24:$C$27</c:f>
              <c:numCache>
                <c:formatCode>General</c:formatCode>
                <c:ptCount val="4"/>
                <c:pt idx="0">
                  <c:v>5.6</c:v>
                </c:pt>
                <c:pt idx="1">
                  <c:v>5.5</c:v>
                </c:pt>
                <c:pt idx="2">
                  <c:v>6.6</c:v>
                </c:pt>
                <c:pt idx="3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31904"/>
        <c:axId val="78333824"/>
      </c:barChart>
      <c:catAx>
        <c:axId val="7833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600" dirty="0" smtClean="0"/>
                  <a:t>charakter pracy</a:t>
                </a:r>
                <a:endParaRPr lang="pl-PL" sz="1600" dirty="0"/>
              </a:p>
            </c:rich>
          </c:tx>
          <c:layout>
            <c:manualLayout>
              <c:xMode val="edge"/>
              <c:yMode val="edge"/>
              <c:x val="0.38549467774861473"/>
              <c:y val="0.9283619861673637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l-PL"/>
          </a:p>
        </c:txPr>
        <c:crossAx val="78333824"/>
        <c:crosses val="autoZero"/>
        <c:auto val="1"/>
        <c:lblAlgn val="ctr"/>
        <c:lblOffset val="100"/>
        <c:noMultiLvlLbl val="0"/>
      </c:catAx>
      <c:valAx>
        <c:axId val="78333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 sz="1600" dirty="0" smtClean="0"/>
                  <a:t>TAK</a:t>
                </a:r>
              </a:p>
              <a:p>
                <a:pPr>
                  <a:defRPr/>
                </a:pPr>
                <a:r>
                  <a:rPr lang="pl-PL" sz="1600" dirty="0" smtClean="0"/>
                  <a:t>%</a:t>
                </a:r>
                <a:endParaRPr lang="pl-PL" sz="1600" dirty="0"/>
              </a:p>
            </c:rich>
          </c:tx>
          <c:layout>
            <c:manualLayout>
              <c:xMode val="edge"/>
              <c:yMode val="edge"/>
              <c:x val="1.5432098765432098E-3"/>
              <c:y val="0.373326295420444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8331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01026230060477E-2"/>
          <c:y val="2.3235572613825889E-2"/>
          <c:w val="0.95065187649401783"/>
          <c:h val="0.70015015216213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'xls_heatMap-EWCS2010-bd_age-All'!$A$2:$A$36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'xls_heatMap-EWCS2010-bd_age-All'!$E$2:$E$36</c:f>
              <c:numCache>
                <c:formatCode>General</c:formatCode>
                <c:ptCount val="35"/>
                <c:pt idx="0">
                  <c:v>6</c:v>
                </c:pt>
                <c:pt idx="1">
                  <c:v>9.3000000000000007</c:v>
                </c:pt>
                <c:pt idx="2">
                  <c:v>2.7</c:v>
                </c:pt>
                <c:pt idx="3">
                  <c:v>7.4</c:v>
                </c:pt>
                <c:pt idx="4">
                  <c:v>5.0999999999999996</c:v>
                </c:pt>
                <c:pt idx="5">
                  <c:v>5.9</c:v>
                </c:pt>
                <c:pt idx="6">
                  <c:v>3.5</c:v>
                </c:pt>
                <c:pt idx="7">
                  <c:v>7</c:v>
                </c:pt>
                <c:pt idx="8">
                  <c:v>11.1</c:v>
                </c:pt>
                <c:pt idx="9">
                  <c:v>4.4000000000000004</c:v>
                </c:pt>
                <c:pt idx="10">
                  <c:v>5.7</c:v>
                </c:pt>
                <c:pt idx="11">
                  <c:v>7.1</c:v>
                </c:pt>
                <c:pt idx="12">
                  <c:v>7.8</c:v>
                </c:pt>
                <c:pt idx="13">
                  <c:v>5</c:v>
                </c:pt>
                <c:pt idx="14">
                  <c:v>4.9000000000000004</c:v>
                </c:pt>
                <c:pt idx="15">
                  <c:v>8.3000000000000007</c:v>
                </c:pt>
                <c:pt idx="16">
                  <c:v>4.5</c:v>
                </c:pt>
                <c:pt idx="17">
                  <c:v>9.2000000000000011</c:v>
                </c:pt>
                <c:pt idx="18">
                  <c:v>10.5</c:v>
                </c:pt>
                <c:pt idx="19">
                  <c:v>6.2</c:v>
                </c:pt>
                <c:pt idx="20">
                  <c:v>4.3</c:v>
                </c:pt>
                <c:pt idx="21">
                  <c:v>5.3</c:v>
                </c:pt>
                <c:pt idx="22">
                  <c:v>3.4</c:v>
                </c:pt>
                <c:pt idx="23">
                  <c:v>3.4</c:v>
                </c:pt>
                <c:pt idx="24">
                  <c:v>10.7</c:v>
                </c:pt>
                <c:pt idx="25">
                  <c:v>4.7</c:v>
                </c:pt>
                <c:pt idx="26">
                  <c:v>5.4</c:v>
                </c:pt>
                <c:pt idx="27">
                  <c:v>5.7</c:v>
                </c:pt>
                <c:pt idx="28">
                  <c:v>2.9</c:v>
                </c:pt>
                <c:pt idx="29">
                  <c:v>3.9</c:v>
                </c:pt>
                <c:pt idx="30">
                  <c:v>4.7</c:v>
                </c:pt>
                <c:pt idx="31">
                  <c:v>8.2000000000000011</c:v>
                </c:pt>
                <c:pt idx="32">
                  <c:v>6.8</c:v>
                </c:pt>
                <c:pt idx="33">
                  <c:v>5</c:v>
                </c:pt>
                <c:pt idx="34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92928"/>
        <c:axId val="79694464"/>
      </c:barChart>
      <c:catAx>
        <c:axId val="7969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9694464"/>
        <c:crosses val="autoZero"/>
        <c:auto val="1"/>
        <c:lblAlgn val="ctr"/>
        <c:lblOffset val="100"/>
        <c:noMultiLvlLbl val="0"/>
      </c:catAx>
      <c:valAx>
        <c:axId val="7969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69292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49759405074406E-2"/>
          <c:y val="0.12707953084577905"/>
          <c:w val="0.94811805372348124"/>
          <c:h val="0.592829169774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'xls_heatMap-EWCS2010-bd_age-1--'!$E$1</c:f>
              <c:strCache>
                <c:ptCount val="1"/>
                <c:pt idx="0">
                  <c:v>poniżej 30 lat</c:v>
                </c:pt>
              </c:strCache>
            </c:strRef>
          </c:tx>
          <c:invertIfNegative val="0"/>
          <c:cat>
            <c:strRef>
              <c:f>'xls_heatMap-EWCS2010-bd_age-1--'!$A$2:$A$36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'xls_heatMap-EWCS2010-bd_age-1--'!$E$2:$E$36</c:f>
              <c:numCache>
                <c:formatCode>General</c:formatCode>
                <c:ptCount val="35"/>
                <c:pt idx="0">
                  <c:v>9</c:v>
                </c:pt>
                <c:pt idx="1">
                  <c:v>13.2</c:v>
                </c:pt>
                <c:pt idx="2">
                  <c:v>2.7</c:v>
                </c:pt>
                <c:pt idx="3">
                  <c:v>7</c:v>
                </c:pt>
                <c:pt idx="4">
                  <c:v>7.9</c:v>
                </c:pt>
                <c:pt idx="5">
                  <c:v>6.1</c:v>
                </c:pt>
                <c:pt idx="6">
                  <c:v>5.2</c:v>
                </c:pt>
                <c:pt idx="7">
                  <c:v>6.8</c:v>
                </c:pt>
                <c:pt idx="8">
                  <c:v>14.8</c:v>
                </c:pt>
                <c:pt idx="9">
                  <c:v>4.5</c:v>
                </c:pt>
                <c:pt idx="10">
                  <c:v>7.6</c:v>
                </c:pt>
                <c:pt idx="11">
                  <c:v>9.1</c:v>
                </c:pt>
                <c:pt idx="12">
                  <c:v>11.2</c:v>
                </c:pt>
                <c:pt idx="13">
                  <c:v>7.7</c:v>
                </c:pt>
                <c:pt idx="14">
                  <c:v>6.4</c:v>
                </c:pt>
                <c:pt idx="15">
                  <c:v>12.6</c:v>
                </c:pt>
                <c:pt idx="16">
                  <c:v>4.0999999999999996</c:v>
                </c:pt>
                <c:pt idx="17">
                  <c:v>12.5</c:v>
                </c:pt>
                <c:pt idx="18">
                  <c:v>14.9</c:v>
                </c:pt>
                <c:pt idx="19">
                  <c:v>8.4</c:v>
                </c:pt>
                <c:pt idx="20">
                  <c:v>6.6</c:v>
                </c:pt>
                <c:pt idx="21">
                  <c:v>9.5</c:v>
                </c:pt>
                <c:pt idx="22">
                  <c:v>5.2</c:v>
                </c:pt>
                <c:pt idx="23">
                  <c:v>3.3</c:v>
                </c:pt>
                <c:pt idx="24">
                  <c:v>9.1</c:v>
                </c:pt>
                <c:pt idx="25">
                  <c:v>4</c:v>
                </c:pt>
                <c:pt idx="26">
                  <c:v>7.5</c:v>
                </c:pt>
                <c:pt idx="27">
                  <c:v>7.3</c:v>
                </c:pt>
                <c:pt idx="28">
                  <c:v>3.4</c:v>
                </c:pt>
                <c:pt idx="29">
                  <c:v>4.9000000000000004</c:v>
                </c:pt>
                <c:pt idx="30">
                  <c:v>9.2000000000000011</c:v>
                </c:pt>
                <c:pt idx="31">
                  <c:v>16.8</c:v>
                </c:pt>
                <c:pt idx="32">
                  <c:v>9.4</c:v>
                </c:pt>
                <c:pt idx="33">
                  <c:v>8.3000000000000007</c:v>
                </c:pt>
                <c:pt idx="34">
                  <c:v>7.6</c:v>
                </c:pt>
              </c:numCache>
            </c:numRef>
          </c:val>
        </c:ser>
        <c:ser>
          <c:idx val="1"/>
          <c:order val="1"/>
          <c:tx>
            <c:strRef>
              <c:f>'xls_heatMap-EWCS2010-bd_age-1--'!$F$1</c:f>
              <c:strCache>
                <c:ptCount val="1"/>
                <c:pt idx="0">
                  <c:v>30-49</c:v>
                </c:pt>
              </c:strCache>
            </c:strRef>
          </c:tx>
          <c:invertIfNegative val="0"/>
          <c:cat>
            <c:strRef>
              <c:f>'xls_heatMap-EWCS2010-bd_age-1--'!$A$2:$A$36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'xls_heatMap-EWCS2010-bd_age-1--'!$F$2:$F$36</c:f>
              <c:numCache>
                <c:formatCode>General</c:formatCode>
                <c:ptCount val="35"/>
                <c:pt idx="0">
                  <c:v>5</c:v>
                </c:pt>
                <c:pt idx="1">
                  <c:v>9.9</c:v>
                </c:pt>
                <c:pt idx="2">
                  <c:v>2.5</c:v>
                </c:pt>
                <c:pt idx="3">
                  <c:v>7.2</c:v>
                </c:pt>
                <c:pt idx="4">
                  <c:v>4.9000000000000004</c:v>
                </c:pt>
                <c:pt idx="5">
                  <c:v>5.4</c:v>
                </c:pt>
                <c:pt idx="6">
                  <c:v>2.8</c:v>
                </c:pt>
                <c:pt idx="7">
                  <c:v>5.4</c:v>
                </c:pt>
                <c:pt idx="8">
                  <c:v>10.5</c:v>
                </c:pt>
                <c:pt idx="9">
                  <c:v>4.8</c:v>
                </c:pt>
                <c:pt idx="10">
                  <c:v>5.0999999999999996</c:v>
                </c:pt>
                <c:pt idx="11">
                  <c:v>6</c:v>
                </c:pt>
                <c:pt idx="12">
                  <c:v>5.0999999999999996</c:v>
                </c:pt>
                <c:pt idx="13">
                  <c:v>4</c:v>
                </c:pt>
                <c:pt idx="14">
                  <c:v>3.7</c:v>
                </c:pt>
                <c:pt idx="15">
                  <c:v>9.3000000000000007</c:v>
                </c:pt>
                <c:pt idx="16">
                  <c:v>5</c:v>
                </c:pt>
                <c:pt idx="17">
                  <c:v>8.9</c:v>
                </c:pt>
                <c:pt idx="18">
                  <c:v>9.1</c:v>
                </c:pt>
                <c:pt idx="19">
                  <c:v>4.5999999999999996</c:v>
                </c:pt>
                <c:pt idx="20">
                  <c:v>2.9</c:v>
                </c:pt>
                <c:pt idx="21">
                  <c:v>4.3</c:v>
                </c:pt>
                <c:pt idx="22">
                  <c:v>2.6</c:v>
                </c:pt>
                <c:pt idx="23">
                  <c:v>2.5</c:v>
                </c:pt>
                <c:pt idx="24">
                  <c:v>10.5</c:v>
                </c:pt>
                <c:pt idx="25">
                  <c:v>4.8</c:v>
                </c:pt>
                <c:pt idx="26">
                  <c:v>4.8</c:v>
                </c:pt>
                <c:pt idx="27">
                  <c:v>5.2</c:v>
                </c:pt>
                <c:pt idx="28">
                  <c:v>2.9</c:v>
                </c:pt>
                <c:pt idx="29">
                  <c:v>4</c:v>
                </c:pt>
                <c:pt idx="30">
                  <c:v>3.2</c:v>
                </c:pt>
                <c:pt idx="31">
                  <c:v>7.6</c:v>
                </c:pt>
                <c:pt idx="32">
                  <c:v>4</c:v>
                </c:pt>
                <c:pt idx="33">
                  <c:v>3</c:v>
                </c:pt>
                <c:pt idx="34">
                  <c:v>4.9000000000000004</c:v>
                </c:pt>
              </c:numCache>
            </c:numRef>
          </c:val>
        </c:ser>
        <c:ser>
          <c:idx val="2"/>
          <c:order val="2"/>
          <c:tx>
            <c:strRef>
              <c:f>'xls_heatMap-EWCS2010-bd_age-1--'!$G$1</c:f>
              <c:strCache>
                <c:ptCount val="1"/>
                <c:pt idx="0">
                  <c:v>50 lat i więcej</c:v>
                </c:pt>
              </c:strCache>
            </c:strRef>
          </c:tx>
          <c:invertIfNegative val="0"/>
          <c:cat>
            <c:strRef>
              <c:f>'xls_heatMap-EWCS2010-bd_age-1--'!$A$2:$A$36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'xls_heatMap-EWCS2010-bd_age-1--'!$G$2:$G$36</c:f>
              <c:numCache>
                <c:formatCode>General</c:formatCode>
                <c:ptCount val="35"/>
                <c:pt idx="0">
                  <c:v>6</c:v>
                </c:pt>
                <c:pt idx="1">
                  <c:v>5.9</c:v>
                </c:pt>
                <c:pt idx="2">
                  <c:v>3.2</c:v>
                </c:pt>
                <c:pt idx="3">
                  <c:v>8.3000000000000007</c:v>
                </c:pt>
                <c:pt idx="4">
                  <c:v>3.5</c:v>
                </c:pt>
                <c:pt idx="5">
                  <c:v>6.9</c:v>
                </c:pt>
                <c:pt idx="6">
                  <c:v>2.2000000000000002</c:v>
                </c:pt>
                <c:pt idx="7">
                  <c:v>10.5</c:v>
                </c:pt>
                <c:pt idx="8">
                  <c:v>9.1</c:v>
                </c:pt>
                <c:pt idx="9">
                  <c:v>3.8</c:v>
                </c:pt>
                <c:pt idx="10">
                  <c:v>5.2</c:v>
                </c:pt>
                <c:pt idx="11">
                  <c:v>8.2000000000000011</c:v>
                </c:pt>
                <c:pt idx="12">
                  <c:v>10.1</c:v>
                </c:pt>
                <c:pt idx="13">
                  <c:v>4.4000000000000004</c:v>
                </c:pt>
                <c:pt idx="14">
                  <c:v>6.1</c:v>
                </c:pt>
                <c:pt idx="15">
                  <c:v>3.8</c:v>
                </c:pt>
                <c:pt idx="16">
                  <c:v>3.4</c:v>
                </c:pt>
                <c:pt idx="17">
                  <c:v>7.7</c:v>
                </c:pt>
                <c:pt idx="18">
                  <c:v>10</c:v>
                </c:pt>
                <c:pt idx="19">
                  <c:v>7.3</c:v>
                </c:pt>
                <c:pt idx="20">
                  <c:v>5.6</c:v>
                </c:pt>
                <c:pt idx="21">
                  <c:v>3.6</c:v>
                </c:pt>
                <c:pt idx="22">
                  <c:v>3.9</c:v>
                </c:pt>
                <c:pt idx="23">
                  <c:v>5.2</c:v>
                </c:pt>
                <c:pt idx="24">
                  <c:v>13.1</c:v>
                </c:pt>
                <c:pt idx="25">
                  <c:v>5</c:v>
                </c:pt>
                <c:pt idx="26">
                  <c:v>3.5</c:v>
                </c:pt>
                <c:pt idx="27">
                  <c:v>5.2</c:v>
                </c:pt>
                <c:pt idx="28">
                  <c:v>2.2000000000000002</c:v>
                </c:pt>
                <c:pt idx="29">
                  <c:v>3.1</c:v>
                </c:pt>
                <c:pt idx="30">
                  <c:v>4.3</c:v>
                </c:pt>
                <c:pt idx="31">
                  <c:v>4.8</c:v>
                </c:pt>
                <c:pt idx="32">
                  <c:v>10.1</c:v>
                </c:pt>
                <c:pt idx="33">
                  <c:v>6.9</c:v>
                </c:pt>
                <c:pt idx="34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29024"/>
        <c:axId val="79730560"/>
      </c:barChart>
      <c:catAx>
        <c:axId val="7972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79730560"/>
        <c:crosses val="autoZero"/>
        <c:auto val="1"/>
        <c:lblAlgn val="ctr"/>
        <c:lblOffset val="100"/>
        <c:noMultiLvlLbl val="0"/>
      </c:catAx>
      <c:valAx>
        <c:axId val="79730560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290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22414174697805E-2"/>
          <c:y val="9.9364356341359011E-2"/>
          <c:w val="0.94811805372347924"/>
          <c:h val="0.592829169774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'xls_heatMap-EWCS2010-bd_emp-1--'!$E$1</c:f>
              <c:strCache>
                <c:ptCount val="1"/>
                <c:pt idx="0">
                  <c:v>umowa na stałe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'xls_heatMap-EWCS2010-bd_emp-1--'!$A$2:$A$36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'xls_heatMap-EWCS2010-bd_emp-1--'!$E$2:$E$36</c:f>
              <c:numCache>
                <c:formatCode>General</c:formatCode>
                <c:ptCount val="35"/>
                <c:pt idx="0">
                  <c:v>5</c:v>
                </c:pt>
                <c:pt idx="1">
                  <c:v>11.2</c:v>
                </c:pt>
                <c:pt idx="2">
                  <c:v>2.4</c:v>
                </c:pt>
                <c:pt idx="3">
                  <c:v>5.2</c:v>
                </c:pt>
                <c:pt idx="4">
                  <c:v>4.2</c:v>
                </c:pt>
                <c:pt idx="5">
                  <c:v>5.2</c:v>
                </c:pt>
                <c:pt idx="6">
                  <c:v>2.6</c:v>
                </c:pt>
                <c:pt idx="7">
                  <c:v>5.8</c:v>
                </c:pt>
                <c:pt idx="8">
                  <c:v>9.9</c:v>
                </c:pt>
                <c:pt idx="9">
                  <c:v>4</c:v>
                </c:pt>
                <c:pt idx="10">
                  <c:v>7.1</c:v>
                </c:pt>
                <c:pt idx="11">
                  <c:v>6.8</c:v>
                </c:pt>
                <c:pt idx="12">
                  <c:v>6.2</c:v>
                </c:pt>
                <c:pt idx="13">
                  <c:v>4.5999999999999996</c:v>
                </c:pt>
                <c:pt idx="14">
                  <c:v>4.3</c:v>
                </c:pt>
                <c:pt idx="15">
                  <c:v>5.7</c:v>
                </c:pt>
                <c:pt idx="16">
                  <c:v>3</c:v>
                </c:pt>
                <c:pt idx="17">
                  <c:v>9</c:v>
                </c:pt>
                <c:pt idx="18">
                  <c:v>8.3000000000000007</c:v>
                </c:pt>
                <c:pt idx="19">
                  <c:v>5.4</c:v>
                </c:pt>
                <c:pt idx="20">
                  <c:v>4.2</c:v>
                </c:pt>
                <c:pt idx="21">
                  <c:v>5</c:v>
                </c:pt>
                <c:pt idx="22">
                  <c:v>3.2</c:v>
                </c:pt>
                <c:pt idx="23">
                  <c:v>3</c:v>
                </c:pt>
                <c:pt idx="24">
                  <c:v>10.4</c:v>
                </c:pt>
                <c:pt idx="25">
                  <c:v>4.0999999999999996</c:v>
                </c:pt>
                <c:pt idx="26">
                  <c:v>5.5</c:v>
                </c:pt>
                <c:pt idx="27">
                  <c:v>5.3</c:v>
                </c:pt>
                <c:pt idx="28">
                  <c:v>2.7</c:v>
                </c:pt>
                <c:pt idx="29">
                  <c:v>4.2</c:v>
                </c:pt>
                <c:pt idx="30">
                  <c:v>3.1</c:v>
                </c:pt>
                <c:pt idx="31">
                  <c:v>7.4</c:v>
                </c:pt>
                <c:pt idx="32">
                  <c:v>7.5</c:v>
                </c:pt>
                <c:pt idx="33">
                  <c:v>5.5</c:v>
                </c:pt>
                <c:pt idx="3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'xls_heatMap-EWCS2010-bd_emp-1--'!$F$1</c:f>
              <c:strCache>
                <c:ptCount val="1"/>
                <c:pt idx="0">
                  <c:v>inna forma zatrudnienia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'xls_heatMap-EWCS2010-bd_emp-1--'!$A$2:$A$36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'xls_heatMap-EWCS2010-bd_emp-1--'!$F$2:$F$36</c:f>
              <c:numCache>
                <c:formatCode>General</c:formatCode>
                <c:ptCount val="35"/>
                <c:pt idx="0">
                  <c:v>10</c:v>
                </c:pt>
                <c:pt idx="1">
                  <c:v>14.3</c:v>
                </c:pt>
                <c:pt idx="2">
                  <c:v>3.6</c:v>
                </c:pt>
                <c:pt idx="3">
                  <c:v>8.9</c:v>
                </c:pt>
                <c:pt idx="4">
                  <c:v>10.200000000000001</c:v>
                </c:pt>
                <c:pt idx="5">
                  <c:v>8</c:v>
                </c:pt>
                <c:pt idx="6">
                  <c:v>4</c:v>
                </c:pt>
                <c:pt idx="7">
                  <c:v>13.8</c:v>
                </c:pt>
                <c:pt idx="8">
                  <c:v>19.600000000000001</c:v>
                </c:pt>
                <c:pt idx="9">
                  <c:v>3.7</c:v>
                </c:pt>
                <c:pt idx="10">
                  <c:v>5.3</c:v>
                </c:pt>
                <c:pt idx="11">
                  <c:v>11.6</c:v>
                </c:pt>
                <c:pt idx="12">
                  <c:v>15.9</c:v>
                </c:pt>
                <c:pt idx="13">
                  <c:v>9.4</c:v>
                </c:pt>
                <c:pt idx="14">
                  <c:v>10.9</c:v>
                </c:pt>
                <c:pt idx="15">
                  <c:v>15.9</c:v>
                </c:pt>
                <c:pt idx="16">
                  <c:v>7.5</c:v>
                </c:pt>
                <c:pt idx="17">
                  <c:v>10.7</c:v>
                </c:pt>
                <c:pt idx="18">
                  <c:v>15.3</c:v>
                </c:pt>
                <c:pt idx="19">
                  <c:v>12.9</c:v>
                </c:pt>
                <c:pt idx="20">
                  <c:v>7.6</c:v>
                </c:pt>
                <c:pt idx="21">
                  <c:v>7.3</c:v>
                </c:pt>
                <c:pt idx="22">
                  <c:v>5</c:v>
                </c:pt>
                <c:pt idx="23">
                  <c:v>4.9000000000000004</c:v>
                </c:pt>
                <c:pt idx="24">
                  <c:v>5.6</c:v>
                </c:pt>
                <c:pt idx="25">
                  <c:v>5.7</c:v>
                </c:pt>
                <c:pt idx="26">
                  <c:v>5.7</c:v>
                </c:pt>
                <c:pt idx="27">
                  <c:v>9</c:v>
                </c:pt>
                <c:pt idx="28">
                  <c:v>6.2</c:v>
                </c:pt>
                <c:pt idx="29">
                  <c:v>4.5</c:v>
                </c:pt>
                <c:pt idx="30">
                  <c:v>9</c:v>
                </c:pt>
                <c:pt idx="31">
                  <c:v>11.7</c:v>
                </c:pt>
                <c:pt idx="32">
                  <c:v>6.5</c:v>
                </c:pt>
                <c:pt idx="33">
                  <c:v>6.5</c:v>
                </c:pt>
                <c:pt idx="34">
                  <c:v>4.9000000000000004</c:v>
                </c:pt>
              </c:numCache>
            </c:numRef>
          </c:val>
        </c:ser>
        <c:ser>
          <c:idx val="2"/>
          <c:order val="2"/>
          <c:tx>
            <c:strRef>
              <c:f>'xls_heatMap-EWCS2010-bd_emp-1--'!$G$1</c:f>
              <c:strCache>
                <c:ptCount val="1"/>
                <c:pt idx="0">
                  <c:v>samozatrudniony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'xls_heatMap-EWCS2010-bd_emp-1--'!$A$2:$A$36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'xls_heatMap-EWCS2010-bd_emp-1--'!$G$2:$G$36</c:f>
              <c:numCache>
                <c:formatCode>General</c:formatCode>
                <c:ptCount val="35"/>
                <c:pt idx="0">
                  <c:v>6</c:v>
                </c:pt>
                <c:pt idx="1">
                  <c:v>6.6</c:v>
                </c:pt>
                <c:pt idx="2">
                  <c:v>2.7</c:v>
                </c:pt>
                <c:pt idx="3">
                  <c:v>8.1</c:v>
                </c:pt>
                <c:pt idx="4">
                  <c:v>2.6</c:v>
                </c:pt>
                <c:pt idx="5">
                  <c:v>3.8</c:v>
                </c:pt>
                <c:pt idx="6">
                  <c:v>3.6</c:v>
                </c:pt>
                <c:pt idx="7">
                  <c:v>6.5</c:v>
                </c:pt>
                <c:pt idx="8">
                  <c:v>9.5</c:v>
                </c:pt>
                <c:pt idx="9">
                  <c:v>4.2</c:v>
                </c:pt>
                <c:pt idx="10">
                  <c:v>3.4</c:v>
                </c:pt>
                <c:pt idx="11">
                  <c:v>4.7</c:v>
                </c:pt>
                <c:pt idx="12">
                  <c:v>6</c:v>
                </c:pt>
                <c:pt idx="13">
                  <c:v>1.7</c:v>
                </c:pt>
                <c:pt idx="14">
                  <c:v>1.2</c:v>
                </c:pt>
                <c:pt idx="15">
                  <c:v>5.2</c:v>
                </c:pt>
                <c:pt idx="16">
                  <c:v>5.6</c:v>
                </c:pt>
                <c:pt idx="17">
                  <c:v>9</c:v>
                </c:pt>
                <c:pt idx="18">
                  <c:v>17.600000000000001</c:v>
                </c:pt>
                <c:pt idx="19">
                  <c:v>5.2</c:v>
                </c:pt>
                <c:pt idx="20">
                  <c:v>1.2</c:v>
                </c:pt>
                <c:pt idx="21">
                  <c:v>2.1</c:v>
                </c:pt>
                <c:pt idx="22">
                  <c:v>2.7</c:v>
                </c:pt>
                <c:pt idx="23">
                  <c:v>3.9</c:v>
                </c:pt>
                <c:pt idx="24">
                  <c:v>16.2</c:v>
                </c:pt>
                <c:pt idx="25">
                  <c:v>9</c:v>
                </c:pt>
                <c:pt idx="26">
                  <c:v>4.2</c:v>
                </c:pt>
                <c:pt idx="27">
                  <c:v>3.9</c:v>
                </c:pt>
                <c:pt idx="28">
                  <c:v>0.4</c:v>
                </c:pt>
                <c:pt idx="29">
                  <c:v>3</c:v>
                </c:pt>
                <c:pt idx="30">
                  <c:v>6.3</c:v>
                </c:pt>
                <c:pt idx="31">
                  <c:v>4.0999999999999996</c:v>
                </c:pt>
                <c:pt idx="32">
                  <c:v>2.9</c:v>
                </c:pt>
                <c:pt idx="33">
                  <c:v>1</c:v>
                </c:pt>
                <c:pt idx="34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92000"/>
        <c:axId val="79793536"/>
      </c:barChart>
      <c:catAx>
        <c:axId val="7979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79793536"/>
        <c:crosses val="autoZero"/>
        <c:auto val="1"/>
        <c:lblAlgn val="ctr"/>
        <c:lblOffset val="100"/>
        <c:noMultiLvlLbl val="0"/>
      </c:catAx>
      <c:valAx>
        <c:axId val="79793536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920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22414174697805E-2"/>
          <c:y val="9.9364356341359053E-2"/>
          <c:w val="0.94811805372347935"/>
          <c:h val="0.592829169774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'xls_heatMap-EWCS2010-bd_sex-1--'!$E$1</c:f>
              <c:strCache>
                <c:ptCount val="1"/>
                <c:pt idx="0">
                  <c:v>Kobieta</c:v>
                </c:pt>
              </c:strCache>
            </c:strRef>
          </c:tx>
          <c:invertIfNegative val="0"/>
          <c:cat>
            <c:strRef>
              <c:f>'xls_heatMap-EWCS2010-bd_sex-1--'!$A$2:$A$36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'xls_heatMap-EWCS2010-bd_sex-1--'!$E$2:$E$36</c:f>
              <c:numCache>
                <c:formatCode>General</c:formatCode>
                <c:ptCount val="35"/>
                <c:pt idx="0">
                  <c:v>7</c:v>
                </c:pt>
                <c:pt idx="1">
                  <c:v>7.7</c:v>
                </c:pt>
                <c:pt idx="2">
                  <c:v>2.9</c:v>
                </c:pt>
                <c:pt idx="3">
                  <c:v>7.3</c:v>
                </c:pt>
                <c:pt idx="4">
                  <c:v>5.3</c:v>
                </c:pt>
                <c:pt idx="5">
                  <c:v>7.4</c:v>
                </c:pt>
                <c:pt idx="6">
                  <c:v>4.5</c:v>
                </c:pt>
                <c:pt idx="7">
                  <c:v>6.4</c:v>
                </c:pt>
                <c:pt idx="8">
                  <c:v>10.3</c:v>
                </c:pt>
                <c:pt idx="9">
                  <c:v>2.7</c:v>
                </c:pt>
                <c:pt idx="10">
                  <c:v>3.9</c:v>
                </c:pt>
                <c:pt idx="11">
                  <c:v>9.4</c:v>
                </c:pt>
                <c:pt idx="12">
                  <c:v>8.8000000000000007</c:v>
                </c:pt>
                <c:pt idx="13">
                  <c:v>7</c:v>
                </c:pt>
                <c:pt idx="14">
                  <c:v>6.5</c:v>
                </c:pt>
                <c:pt idx="15">
                  <c:v>9.9</c:v>
                </c:pt>
                <c:pt idx="16">
                  <c:v>4.8</c:v>
                </c:pt>
                <c:pt idx="17">
                  <c:v>12.6</c:v>
                </c:pt>
                <c:pt idx="18">
                  <c:v>10.4</c:v>
                </c:pt>
                <c:pt idx="19">
                  <c:v>8.3000000000000007</c:v>
                </c:pt>
                <c:pt idx="20">
                  <c:v>5.8</c:v>
                </c:pt>
                <c:pt idx="21">
                  <c:v>5.8</c:v>
                </c:pt>
                <c:pt idx="22">
                  <c:v>4.5</c:v>
                </c:pt>
                <c:pt idx="23">
                  <c:v>3.3</c:v>
                </c:pt>
                <c:pt idx="24">
                  <c:v>8.4</c:v>
                </c:pt>
                <c:pt idx="25">
                  <c:v>5.9</c:v>
                </c:pt>
                <c:pt idx="26">
                  <c:v>7.5</c:v>
                </c:pt>
                <c:pt idx="27">
                  <c:v>7.8</c:v>
                </c:pt>
                <c:pt idx="28">
                  <c:v>3.3</c:v>
                </c:pt>
                <c:pt idx="29">
                  <c:v>3</c:v>
                </c:pt>
                <c:pt idx="30">
                  <c:v>5.6</c:v>
                </c:pt>
                <c:pt idx="31">
                  <c:v>9.6</c:v>
                </c:pt>
                <c:pt idx="32">
                  <c:v>6.1</c:v>
                </c:pt>
                <c:pt idx="33">
                  <c:v>6.8</c:v>
                </c:pt>
                <c:pt idx="34">
                  <c:v>5.5</c:v>
                </c:pt>
              </c:numCache>
            </c:numRef>
          </c:val>
        </c:ser>
        <c:ser>
          <c:idx val="1"/>
          <c:order val="1"/>
          <c:tx>
            <c:strRef>
              <c:f>'xls_heatMap-EWCS2010-bd_sex-1--'!$F$1</c:f>
              <c:strCache>
                <c:ptCount val="1"/>
                <c:pt idx="0">
                  <c:v>Mężczyzna</c:v>
                </c:pt>
              </c:strCache>
            </c:strRef>
          </c:tx>
          <c:invertIfNegative val="0"/>
          <c:cat>
            <c:strRef>
              <c:f>'xls_heatMap-EWCS2010-bd_sex-1--'!$A$2:$A$36</c:f>
              <c:strCache>
                <c:ptCount val="35"/>
                <c:pt idx="0">
                  <c:v>Unia Europejska</c:v>
                </c:pt>
                <c:pt idx="1">
                  <c:v>Albania</c:v>
                </c:pt>
                <c:pt idx="2">
                  <c:v>Czarnogóra</c:v>
                </c:pt>
                <c:pt idx="3">
                  <c:v>Macedonia</c:v>
                </c:pt>
                <c:pt idx="4">
                  <c:v>Norwegia</c:v>
                </c:pt>
                <c:pt idx="5">
                  <c:v>Turcja</c:v>
                </c:pt>
                <c:pt idx="6">
                  <c:v>Kosowo</c:v>
                </c:pt>
                <c:pt idx="7">
                  <c:v>Austria</c:v>
                </c:pt>
                <c:pt idx="8">
                  <c:v>Belgia</c:v>
                </c:pt>
                <c:pt idx="9">
                  <c:v>Bułgaria</c:v>
                </c:pt>
                <c:pt idx="10">
                  <c:v>Cypr</c:v>
                </c:pt>
                <c:pt idx="11">
                  <c:v>Czechy</c:v>
                </c:pt>
                <c:pt idx="12">
                  <c:v>Niemcy</c:v>
                </c:pt>
                <c:pt idx="13">
                  <c:v>Dania</c:v>
                </c:pt>
                <c:pt idx="14">
                  <c:v>Estonia</c:v>
                </c:pt>
                <c:pt idx="15">
                  <c:v>Grecja</c:v>
                </c:pt>
                <c:pt idx="16">
                  <c:v>Hiszpania</c:v>
                </c:pt>
                <c:pt idx="17">
                  <c:v>Finlandia</c:v>
                </c:pt>
                <c:pt idx="18">
                  <c:v>Francja</c:v>
                </c:pt>
                <c:pt idx="19">
                  <c:v>Chorwacja</c:v>
                </c:pt>
                <c:pt idx="20">
                  <c:v>Węgry</c:v>
                </c:pt>
                <c:pt idx="21">
                  <c:v>Irlandia</c:v>
                </c:pt>
                <c:pt idx="22">
                  <c:v>Włochy</c:v>
                </c:pt>
                <c:pt idx="23">
                  <c:v>Litwa</c:v>
                </c:pt>
                <c:pt idx="24">
                  <c:v>Luksemburg</c:v>
                </c:pt>
                <c:pt idx="25">
                  <c:v>Łotwa</c:v>
                </c:pt>
                <c:pt idx="26">
                  <c:v>Malta</c:v>
                </c:pt>
                <c:pt idx="27">
                  <c:v>Holandia</c:v>
                </c:pt>
                <c:pt idx="28">
                  <c:v>Polska</c:v>
                </c:pt>
                <c:pt idx="29">
                  <c:v>Portugalia</c:v>
                </c:pt>
                <c:pt idx="30">
                  <c:v>Rumunia</c:v>
                </c:pt>
                <c:pt idx="31">
                  <c:v>Szwecja</c:v>
                </c:pt>
                <c:pt idx="32">
                  <c:v>Słowenia</c:v>
                </c:pt>
                <c:pt idx="33">
                  <c:v>Słowacja</c:v>
                </c:pt>
                <c:pt idx="34">
                  <c:v>Wielka Brytania</c:v>
                </c:pt>
              </c:strCache>
            </c:strRef>
          </c:cat>
          <c:val>
            <c:numRef>
              <c:f>'xls_heatMap-EWCS2010-bd_sex-1--'!$F$2:$F$36</c:f>
              <c:numCache>
                <c:formatCode>General</c:formatCode>
                <c:ptCount val="35"/>
                <c:pt idx="0">
                  <c:v>6</c:v>
                </c:pt>
                <c:pt idx="1">
                  <c:v>10.6</c:v>
                </c:pt>
                <c:pt idx="2">
                  <c:v>2.6</c:v>
                </c:pt>
                <c:pt idx="3">
                  <c:v>7.5</c:v>
                </c:pt>
                <c:pt idx="4">
                  <c:v>5</c:v>
                </c:pt>
                <c:pt idx="5">
                  <c:v>5.3</c:v>
                </c:pt>
                <c:pt idx="6">
                  <c:v>3</c:v>
                </c:pt>
                <c:pt idx="7">
                  <c:v>7.6</c:v>
                </c:pt>
                <c:pt idx="8">
                  <c:v>11.7</c:v>
                </c:pt>
                <c:pt idx="9">
                  <c:v>5.9</c:v>
                </c:pt>
                <c:pt idx="10">
                  <c:v>7.1</c:v>
                </c:pt>
                <c:pt idx="11">
                  <c:v>5.4</c:v>
                </c:pt>
                <c:pt idx="12">
                  <c:v>6.9</c:v>
                </c:pt>
                <c:pt idx="13">
                  <c:v>3.1</c:v>
                </c:pt>
                <c:pt idx="14">
                  <c:v>3.2</c:v>
                </c:pt>
                <c:pt idx="15">
                  <c:v>7.3</c:v>
                </c:pt>
                <c:pt idx="16">
                  <c:v>4.3</c:v>
                </c:pt>
                <c:pt idx="17">
                  <c:v>6</c:v>
                </c:pt>
                <c:pt idx="18">
                  <c:v>10.6</c:v>
                </c:pt>
                <c:pt idx="19">
                  <c:v>4.3</c:v>
                </c:pt>
                <c:pt idx="20">
                  <c:v>3</c:v>
                </c:pt>
                <c:pt idx="21">
                  <c:v>4.9000000000000004</c:v>
                </c:pt>
                <c:pt idx="22">
                  <c:v>2.7</c:v>
                </c:pt>
                <c:pt idx="23">
                  <c:v>3.5</c:v>
                </c:pt>
                <c:pt idx="24">
                  <c:v>12.5</c:v>
                </c:pt>
                <c:pt idx="25">
                  <c:v>3.4</c:v>
                </c:pt>
                <c:pt idx="26">
                  <c:v>4.3</c:v>
                </c:pt>
                <c:pt idx="27">
                  <c:v>3.9</c:v>
                </c:pt>
                <c:pt idx="28">
                  <c:v>2.7</c:v>
                </c:pt>
                <c:pt idx="29">
                  <c:v>4.7</c:v>
                </c:pt>
                <c:pt idx="30">
                  <c:v>4</c:v>
                </c:pt>
                <c:pt idx="31">
                  <c:v>6.5</c:v>
                </c:pt>
                <c:pt idx="32">
                  <c:v>7.3</c:v>
                </c:pt>
                <c:pt idx="33">
                  <c:v>3.7</c:v>
                </c:pt>
                <c:pt idx="34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12000"/>
        <c:axId val="79313536"/>
      </c:barChart>
      <c:catAx>
        <c:axId val="7931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79313536"/>
        <c:crosses val="autoZero"/>
        <c:auto val="1"/>
        <c:lblAlgn val="ctr"/>
        <c:lblOffset val="100"/>
        <c:noMultiLvlLbl val="0"/>
      </c:catAx>
      <c:valAx>
        <c:axId val="79313536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12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34782370953632"/>
          <c:y val="0"/>
          <c:w val="0.39304341644794405"/>
          <c:h val="8.8189804307457917E-2"/>
        </c:manualLayout>
      </c:layout>
      <c:overlay val="0"/>
      <c:txPr>
        <a:bodyPr/>
        <a:lstStyle/>
        <a:p>
          <a:pPr>
            <a:defRPr sz="2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0.67396</cdr:x>
      <cdr:y>0.10243</cdr:y>
    </cdr:from>
    <cdr:to>
      <cdr:x>0.87396</cdr:x>
      <cdr:y>0.43576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081338" y="2809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0.83075</cdr:x>
      <cdr:y>0.67143</cdr:y>
    </cdr:from>
    <cdr:to>
      <cdr:x>0.83075</cdr:x>
      <cdr:y>0.82857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7596336" y="3384376"/>
          <a:ext cx="0" cy="79207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0.83075</cdr:x>
      <cdr:y>0.65714</cdr:y>
    </cdr:from>
    <cdr:to>
      <cdr:x>0.83075</cdr:x>
      <cdr:y>0.81428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7596336" y="3312368"/>
          <a:ext cx="0" cy="79207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0.83075</cdr:x>
      <cdr:y>0.65714</cdr:y>
    </cdr:from>
    <cdr:to>
      <cdr:x>0.83075</cdr:x>
      <cdr:y>0.81428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7596336" y="3312368"/>
          <a:ext cx="0" cy="79207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0.83075</cdr:x>
      <cdr:y>0.65714</cdr:y>
    </cdr:from>
    <cdr:to>
      <cdr:x>0.83075</cdr:x>
      <cdr:y>0.81428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7596336" y="3312368"/>
          <a:ext cx="0" cy="79207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0.83075</cdr:x>
      <cdr:y>0.67143</cdr:y>
    </cdr:from>
    <cdr:to>
      <cdr:x>0.83075</cdr:x>
      <cdr:y>0.82857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7596336" y="3384376"/>
          <a:ext cx="0" cy="79207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A3B2-7DAD-4D0D-A0B5-A2A011755F97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7B8C-7C9F-49F2-81B2-B23453495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88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74B39-9AD1-477D-BF08-5CCE57CD2B00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4C77-CE0C-4E08-9022-DD9CB6FA0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6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F4C77-CE0C-4E08-9022-DD9CB6FA02B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89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2" descr="ciop czar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57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2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2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85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02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62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7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1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4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97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2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6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2" descr="ciop czar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57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1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zz.org.pl/documents/37160/64633/Dyskryminacja+w+pracy.+Identyfikacja+i+przeciwdzia%C5%82ani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zz.org.pl/documents/37160/64633/Dyskryminacja+w+pracy.+Identyfikacja+i+przeciwdzia%C5%82ani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712968" cy="1470025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rgbClr val="7030A0"/>
                </a:solidFill>
              </a:rPr>
              <a:t>Problematyka dyskryminacji pracowników</a:t>
            </a:r>
            <a:endParaRPr lang="pl-PL" sz="5400" b="1" dirty="0">
              <a:solidFill>
                <a:srgbClr val="7030A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dr Dorota Żołnierczyk – </a:t>
            </a:r>
            <a:r>
              <a:rPr lang="pl-PL" sz="1800" b="1" dirty="0" err="1" smtClean="0">
                <a:solidFill>
                  <a:schemeClr val="tx1"/>
                </a:solidFill>
              </a:rPr>
              <a:t>Zreda</a:t>
            </a:r>
            <a:endParaRPr lang="pl-PL" sz="1800" b="1" dirty="0" smtClean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Zakład Ergonomii CIOP-PIB</a:t>
            </a:r>
          </a:p>
          <a:p>
            <a:endParaRPr lang="pl-PL" sz="1800" dirty="0" smtClean="0">
              <a:solidFill>
                <a:schemeClr val="tx1"/>
              </a:solidFill>
            </a:endParaRPr>
          </a:p>
          <a:p>
            <a:r>
              <a:rPr lang="pl-PL" sz="1800" b="1" dirty="0" smtClean="0">
                <a:solidFill>
                  <a:schemeClr val="tx1"/>
                </a:solidFill>
              </a:rPr>
              <a:t>dr inż. Zofia Pawłowska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Zakład Zarządzania Bezpieczeństwem i Higieną Pracy CIOP-PIB</a:t>
            </a:r>
            <a:endParaRPr lang="pl-PL" sz="18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23528" y="1412776"/>
            <a:ext cx="8496944" cy="43924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i="1" dirty="0" smtClean="0"/>
              <a:t>Posiedzenie Rady Ochrony Pracy przy Sejmie RP</a:t>
            </a:r>
          </a:p>
          <a:p>
            <a:pPr algn="r"/>
            <a:r>
              <a:rPr lang="pl-PL" b="1" i="1" dirty="0" smtClean="0"/>
              <a:t>3 sierpnia 2015 r.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86585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568952" cy="23066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7030A0"/>
                </a:solidFill>
              </a:rPr>
              <a:t>Dyskryminacja w pracy w krajach UE </a:t>
            </a:r>
            <a:br>
              <a:rPr lang="pl-PL" sz="4000" b="1" dirty="0" smtClean="0">
                <a:solidFill>
                  <a:srgbClr val="7030A0"/>
                </a:solidFill>
              </a:rPr>
            </a:br>
            <a:r>
              <a:rPr lang="pl-PL" sz="4000" b="1" dirty="0" smtClean="0">
                <a:solidFill>
                  <a:srgbClr val="7030A0"/>
                </a:solidFill>
              </a:rPr>
              <a:t>– wyniki piątego ogólnoeuropejskiego badania warunków pracy  </a:t>
            </a:r>
            <a:endParaRPr lang="pl-PL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UE, narażonych na dyskryminację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w pracy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0" y="112474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0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dyskryminację w pracy, według wieku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0" y="1484784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2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dyskryminację w pracy, według statusu zatrudnienia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41277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05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dyskryminację w pracy, według płci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41277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dyskryminację w pracy, według rodzaju działalności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41277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dyskryminację w pracy, według rodzaju działalności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0" y="141277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8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obelgi (ataki słowne) w pracy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groźby i poniżanie w pracy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05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ataki fizyczne w pracy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-180528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0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Dyskryminacja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20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C00000"/>
                </a:solidFill>
              </a:rPr>
              <a:t>świadome lub nieświadome niesprawiedliwe, nierówne, krzywdzące traktowanie osób 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u="sng" dirty="0" smtClean="0">
                <a:solidFill>
                  <a:srgbClr val="C00000"/>
                </a:solidFill>
              </a:rPr>
              <a:t>ze względu na jakąś cechę </a:t>
            </a:r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dirty="0" smtClean="0"/>
              <a:t>(np. na płeć, wiek, orientację seksualną, status materialny, wyznanie, pochodzenie, poglądy lub niepełnosprawność itd.), </a:t>
            </a:r>
            <a:r>
              <a:rPr lang="pl-PL" b="1" dirty="0" smtClean="0"/>
              <a:t>polegające na utrudnianiu im równego i sprawiedliwego dostępu do przysługujących im praw, przywilejów i zasobów społecznych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6186771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8100" y="595593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</a:t>
            </a:r>
            <a:r>
              <a:rPr lang="pl-PL" sz="1200" dirty="0" smtClean="0"/>
              <a:t>ródło: Raport PARP</a:t>
            </a:r>
            <a:r>
              <a:rPr lang="pl-PL" sz="1200" i="1" dirty="0"/>
              <a:t> </a:t>
            </a:r>
            <a:r>
              <a:rPr lang="pl-PL" sz="1200" dirty="0" smtClean="0"/>
              <a:t>pn.</a:t>
            </a:r>
            <a:r>
              <a:rPr lang="pl-PL" sz="1200" i="1" dirty="0" smtClean="0"/>
              <a:t> Dyskryminacja w pracy. Identyfikacja i przeciwdziałanie  </a:t>
            </a:r>
            <a:r>
              <a:rPr lang="pl-PL" sz="1200" dirty="0" smtClean="0">
                <a:hlinkClick r:id="rId2"/>
              </a:rPr>
              <a:t>http</a:t>
            </a:r>
            <a:r>
              <a:rPr lang="pl-PL" sz="1200" dirty="0">
                <a:hlinkClick r:id="rId2"/>
              </a:rPr>
              <a:t>://www.opzz.org.pl/documents/37160/64633/Dyskryminacja+w+pracy.+</a:t>
            </a:r>
            <a:r>
              <a:rPr lang="pl-PL" sz="1200" dirty="0" smtClean="0">
                <a:hlinkClick r:id="rId2"/>
              </a:rPr>
              <a:t>Identyfikacja+i+przeciwdzia%C5%82anie</a:t>
            </a:r>
            <a:r>
              <a:rPr lang="pl-PL" sz="1200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52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ataki fizyczne w pracy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-180528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6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Procent pracujących w krajach UE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narażonych na znęcanie się i molestowanie w pracy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5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772400" cy="136207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7030A0"/>
                </a:solidFill>
              </a:rPr>
              <a:t>Dyskryminacja ze względu 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na wiek</a:t>
            </a:r>
            <a:endParaRPr 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sz="2800" b="1" dirty="0">
                <a:solidFill>
                  <a:srgbClr val="7030A0"/>
                </a:solidFill>
              </a:rPr>
              <a:t>Wyróżnia się </a:t>
            </a:r>
            <a:r>
              <a:rPr lang="pl-PL" sz="2800" b="1" u="sng" dirty="0">
                <a:solidFill>
                  <a:srgbClr val="7030A0"/>
                </a:solidFill>
              </a:rPr>
              <a:t>dwa rodzaje dyskryminacji w kontekście wieku</a:t>
            </a:r>
            <a:r>
              <a:rPr lang="pl-PL" sz="2800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Bezpośrednią</a:t>
            </a:r>
          </a:p>
          <a:p>
            <a:r>
              <a:rPr lang="pl-PL" sz="2400" b="1" dirty="0" smtClean="0"/>
              <a:t>Pośrednią </a:t>
            </a:r>
            <a:endParaRPr lang="pl-PL" sz="24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84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0" indent="0"/>
            <a:r>
              <a:rPr lang="pl-PL" sz="2800" b="1" dirty="0" smtClean="0">
                <a:solidFill>
                  <a:srgbClr val="7030A0"/>
                </a:solidFill>
              </a:rPr>
              <a:t>Dyskryminacja bezpośrednia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r>
              <a:rPr lang="pl-PL" sz="2000" dirty="0" smtClean="0"/>
              <a:t>występuje </a:t>
            </a:r>
            <a:r>
              <a:rPr lang="pl-PL" sz="2000" dirty="0"/>
              <a:t>wtedy, gdy </a:t>
            </a:r>
            <a:r>
              <a:rPr lang="pl-PL" sz="2000" dirty="0" smtClean="0"/>
              <a:t>pracownik z </a:t>
            </a:r>
            <a:r>
              <a:rPr lang="pl-PL" sz="2000" dirty="0"/>
              <a:t>powodu swojego wieku jest </a:t>
            </a:r>
            <a:r>
              <a:rPr lang="pl-PL" sz="2000" dirty="0" smtClean="0"/>
              <a:t>traktowany </a:t>
            </a:r>
            <a:r>
              <a:rPr lang="pl-PL" sz="2000" dirty="0"/>
              <a:t>mniej korzystnie niż inny pracownik w porównywalnej sytuacji. Oznacza zatem </a:t>
            </a:r>
            <a:r>
              <a:rPr lang="pl-PL" sz="2000" dirty="0" smtClean="0"/>
              <a:t>każdą sytuację</a:t>
            </a:r>
            <a:r>
              <a:rPr lang="pl-PL" sz="2000" dirty="0"/>
              <a:t>, w której sama przynależność do danej grupy wiekowej niekorzystnie wpływa na </a:t>
            </a:r>
            <a:r>
              <a:rPr lang="pl-PL" sz="2000" dirty="0" smtClean="0"/>
              <a:t>sposób traktowania </a:t>
            </a:r>
            <a:r>
              <a:rPr lang="pl-PL" sz="2000" dirty="0"/>
              <a:t>danej </a:t>
            </a:r>
            <a:r>
              <a:rPr lang="pl-PL" sz="2000" dirty="0" smtClean="0"/>
              <a:t>osoby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400" dirty="0" smtClean="0"/>
              <a:t>Źródło: G</a:t>
            </a:r>
            <a:r>
              <a:rPr lang="pl-PL" sz="1400" dirty="0"/>
              <a:t>. </a:t>
            </a:r>
            <a:r>
              <a:rPr lang="pl-PL" sz="1400" dirty="0" err="1"/>
              <a:t>Firlit-Fesnek</a:t>
            </a:r>
            <a:r>
              <a:rPr lang="pl-PL" sz="1400" dirty="0"/>
              <a:t>, G. Magnuszewska-Otula, </a:t>
            </a:r>
            <a:r>
              <a:rPr lang="pl-PL" sz="1400" i="1" dirty="0"/>
              <a:t>Dyskryminacja a równouprawnienie. Zadania </a:t>
            </a:r>
            <a:r>
              <a:rPr lang="pl-PL" sz="1400" i="1" dirty="0" smtClean="0"/>
              <a:t>dla polityki </a:t>
            </a:r>
            <a:r>
              <a:rPr lang="pl-PL" sz="1400" i="1" dirty="0"/>
              <a:t>społecznej</a:t>
            </a:r>
            <a:r>
              <a:rPr lang="pl-PL" sz="1400" dirty="0"/>
              <a:t>, [w:] </a:t>
            </a:r>
            <a:r>
              <a:rPr lang="pl-PL" sz="1400" i="1" dirty="0"/>
              <a:t>Polityka społeczna</a:t>
            </a:r>
            <a:r>
              <a:rPr lang="pl-PL" sz="1400" dirty="0"/>
              <a:t>, red. G. </a:t>
            </a:r>
            <a:r>
              <a:rPr lang="pl-PL" sz="1400" dirty="0" err="1"/>
              <a:t>Firlit-Fesnek</a:t>
            </a:r>
            <a:r>
              <a:rPr lang="pl-PL" sz="1400" dirty="0"/>
              <a:t>, M. </a:t>
            </a:r>
            <a:r>
              <a:rPr lang="pl-PL" sz="1400" dirty="0" err="1"/>
              <a:t>Szyłko</a:t>
            </a:r>
            <a:r>
              <a:rPr lang="pl-PL" sz="1400" dirty="0"/>
              <a:t>-Skoczny, PWN, Warszawa 2007, </a:t>
            </a:r>
            <a:r>
              <a:rPr lang="pl-PL" sz="1400" dirty="0" smtClean="0"/>
              <a:t>s. 263–265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8081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7030A0"/>
                </a:solidFill>
              </a:rPr>
              <a:t>Dyskryminacja </a:t>
            </a:r>
            <a:r>
              <a:rPr lang="pl-PL" sz="2800" b="1" dirty="0" smtClean="0">
                <a:solidFill>
                  <a:srgbClr val="7030A0"/>
                </a:solidFill>
              </a:rPr>
              <a:t>pośrednia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000" dirty="0" smtClean="0">
                <a:solidFill>
                  <a:prstClr val="black"/>
                </a:solidFill>
              </a:rPr>
              <a:t>definiowana </a:t>
            </a:r>
            <a:r>
              <a:rPr lang="pl-PL" sz="2000" dirty="0">
                <a:solidFill>
                  <a:prstClr val="black"/>
                </a:solidFill>
              </a:rPr>
              <a:t>jest zwykle jako występująca wówczas, gdy na skutek pozornie neutralnego postanowienia, zastosowanego kryterium lub podjętego działania występują dysproporcje w zakresie warunków zatrudnienia na niekorzyść wszystkich lub znacznej liczby pracowników należących do grupy wiekowej (...) jeżeli dysproporcje te nie mogą być uzasadnione żadnymi innymi obiektywnymi powodami</a:t>
            </a:r>
          </a:p>
          <a:p>
            <a:pPr marL="0" lvl="0" indent="0"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46891" y="611246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1400" dirty="0">
                <a:solidFill>
                  <a:prstClr val="black"/>
                </a:solidFill>
              </a:rPr>
              <a:t>Źródło: G. </a:t>
            </a:r>
            <a:r>
              <a:rPr lang="pl-PL" sz="1400" dirty="0" err="1">
                <a:solidFill>
                  <a:prstClr val="black"/>
                </a:solidFill>
              </a:rPr>
              <a:t>Firlit-Fesnek</a:t>
            </a:r>
            <a:r>
              <a:rPr lang="pl-PL" sz="1400" dirty="0">
                <a:solidFill>
                  <a:prstClr val="black"/>
                </a:solidFill>
              </a:rPr>
              <a:t>, G. Magnuszewska-Otula, </a:t>
            </a:r>
            <a:r>
              <a:rPr lang="pl-PL" sz="1400" i="1" dirty="0">
                <a:solidFill>
                  <a:prstClr val="black"/>
                </a:solidFill>
              </a:rPr>
              <a:t>Dyskryminacja a równouprawnienie. Zadania dla polityki społecznej</a:t>
            </a:r>
            <a:r>
              <a:rPr lang="pl-PL" sz="1400" dirty="0">
                <a:solidFill>
                  <a:prstClr val="black"/>
                </a:solidFill>
              </a:rPr>
              <a:t>, [w:] </a:t>
            </a:r>
            <a:r>
              <a:rPr lang="pl-PL" sz="1400" i="1" dirty="0">
                <a:solidFill>
                  <a:prstClr val="black"/>
                </a:solidFill>
              </a:rPr>
              <a:t>Polityka społeczna</a:t>
            </a:r>
            <a:r>
              <a:rPr lang="pl-PL" sz="1400" dirty="0">
                <a:solidFill>
                  <a:prstClr val="black"/>
                </a:solidFill>
              </a:rPr>
              <a:t>, red. G. </a:t>
            </a:r>
            <a:r>
              <a:rPr lang="pl-PL" sz="1400" dirty="0" err="1">
                <a:solidFill>
                  <a:prstClr val="black"/>
                </a:solidFill>
              </a:rPr>
              <a:t>Firlit-Fesnek</a:t>
            </a:r>
            <a:r>
              <a:rPr lang="pl-PL" sz="1400" dirty="0">
                <a:solidFill>
                  <a:prstClr val="black"/>
                </a:solidFill>
              </a:rPr>
              <a:t>, M. </a:t>
            </a:r>
            <a:r>
              <a:rPr lang="pl-PL" sz="1400" dirty="0" err="1">
                <a:solidFill>
                  <a:prstClr val="black"/>
                </a:solidFill>
              </a:rPr>
              <a:t>Szyłko</a:t>
            </a:r>
            <a:r>
              <a:rPr lang="pl-PL" sz="1400" dirty="0">
                <a:solidFill>
                  <a:prstClr val="black"/>
                </a:solidFill>
              </a:rPr>
              <a:t>-Skoczny, PWN, Warszawa 2007, s. 263–265</a:t>
            </a:r>
          </a:p>
        </p:txBody>
      </p:sp>
    </p:spTree>
    <p:extLst>
      <p:ext uri="{BB962C8B-B14F-4D97-AF65-F5344CB8AC3E}">
        <p14:creationId xmlns:p14="http://schemas.microsoft.com/office/powerpoint/2010/main" val="181681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rgbClr val="7030A0"/>
                </a:solidFill>
              </a:rPr>
              <a:t>Ageizm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Dyskryminacja ze względu na wiek </a:t>
            </a:r>
            <a:r>
              <a:rPr lang="pl-PL" sz="2400" dirty="0" smtClean="0"/>
              <a:t>jest określana mianem </a:t>
            </a:r>
            <a:r>
              <a:rPr lang="pl-PL" sz="2400" dirty="0" err="1" smtClean="0"/>
              <a:t>ageizmu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(od ang. </a:t>
            </a:r>
            <a:r>
              <a:rPr lang="pl-PL" sz="2400" dirty="0" err="1" smtClean="0"/>
              <a:t>age</a:t>
            </a:r>
            <a:r>
              <a:rPr lang="pl-PL" sz="2400" dirty="0" smtClean="0"/>
              <a:t> – wiek) lub </a:t>
            </a:r>
            <a:r>
              <a:rPr lang="pl-PL" sz="2400" i="1" dirty="0" err="1" smtClean="0"/>
              <a:t>wiekizmu</a:t>
            </a:r>
            <a:r>
              <a:rPr lang="pl-PL" sz="2400" dirty="0" smtClean="0"/>
              <a:t>. </a:t>
            </a:r>
            <a:r>
              <a:rPr lang="pl-PL" sz="2400" i="1" dirty="0" err="1" smtClean="0"/>
              <a:t>Wiekizm</a:t>
            </a:r>
            <a:r>
              <a:rPr lang="pl-PL" sz="2400" i="1" dirty="0" smtClean="0"/>
              <a:t> </a:t>
            </a:r>
            <a:r>
              <a:rPr lang="pl-PL" sz="2400" dirty="0" smtClean="0"/>
              <a:t>definiuje się jako </a:t>
            </a:r>
            <a:r>
              <a:rPr lang="pl-PL" sz="2400" i="1" dirty="0" smtClean="0"/>
              <a:t>wyznawanie irracjonalnych poglądów i przesądów dotyczących jednostek lub grup, opartych na ich wieku</a:t>
            </a:r>
            <a:r>
              <a:rPr lang="pl-PL" sz="2400" dirty="0" smtClean="0"/>
              <a:t>. Polega to na tym, że </a:t>
            </a:r>
            <a:r>
              <a:rPr lang="pl-PL" sz="2400" i="1" dirty="0" smtClean="0"/>
              <a:t>przyjmuje się stereotypowe założenia na temat fizycznych lub umysłowych cech ludzi z określonej grupy wiekowej i zwykle wyraża się je w sposób poniżający. Najczęściej </a:t>
            </a:r>
            <a:r>
              <a:rPr lang="pl-PL" sz="2400" i="1" dirty="0" err="1" smtClean="0"/>
              <a:t>wiekizm</a:t>
            </a:r>
            <a:r>
              <a:rPr lang="pl-PL" sz="2400" i="1" dirty="0" smtClean="0"/>
              <a:t> kieruje się przeciwko ludziom starym</a:t>
            </a:r>
            <a:r>
              <a:rPr lang="pl-PL" sz="2400" dirty="0" smtClean="0"/>
              <a:t> </a:t>
            </a:r>
            <a:r>
              <a:rPr lang="pl-PL" sz="2800" dirty="0" smtClean="0"/>
              <a:t> 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1400" dirty="0" smtClean="0"/>
              <a:t>Źródło: Dyskryminacja ze względu na wiek, na czym polega i jak sobie z nią radzić. </a:t>
            </a:r>
            <a:br>
              <a:rPr lang="pl-PL" sz="1400" dirty="0" smtClean="0"/>
            </a:br>
            <a:r>
              <a:rPr lang="pl-PL" sz="1400" dirty="0" smtClean="0"/>
              <a:t>W: http://kartaroznorodnosci.pl/pl/roznorodnosc/zarzadzanie-roznorodnoscia---artykuly.html?id=188</a:t>
            </a:r>
          </a:p>
          <a:p>
            <a:pPr marL="0" indent="0" algn="just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769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412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7030A0"/>
                </a:solidFill>
              </a:rPr>
              <a:t>Podłoże i przejawy dyskryminacji ze względu na wiek</a:t>
            </a:r>
            <a:endParaRPr lang="pl-PL" sz="2800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l-PL" sz="2000" dirty="0" smtClean="0"/>
              <a:t>negatywne </a:t>
            </a:r>
            <a:r>
              <a:rPr lang="pl-PL" sz="2000" dirty="0"/>
              <a:t>stereotypy dotyczące </a:t>
            </a:r>
            <a:r>
              <a:rPr lang="pl-PL" sz="2000" dirty="0" smtClean="0"/>
              <a:t>starości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  <a:p>
            <a:pPr fontAlgn="base"/>
            <a:r>
              <a:rPr lang="pl-PL" sz="2000" dirty="0" smtClean="0"/>
              <a:t>kult młodości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  <a:p>
            <a:pPr fontAlgn="base"/>
            <a:r>
              <a:rPr lang="pl-PL" sz="2000" dirty="0" smtClean="0"/>
              <a:t>brak </a:t>
            </a:r>
            <a:r>
              <a:rPr lang="pl-PL" sz="2000" dirty="0"/>
              <a:t>rzetelnej wiedzy o wieku dojrzałym czy starości wśród pracodawców, decydentów i wśród osób świadczących różnorodne usługi osobom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wieku dojrzałym i </a:t>
            </a:r>
            <a:r>
              <a:rPr lang="pl-PL" sz="2000" dirty="0" smtClean="0"/>
              <a:t>starszym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  <a:p>
            <a:pPr fontAlgn="base"/>
            <a:r>
              <a:rPr lang="pl-PL" sz="2000" dirty="0" smtClean="0"/>
              <a:t>bezrobocie </a:t>
            </a:r>
            <a:r>
              <a:rPr lang="pl-PL" sz="2000" dirty="0"/>
              <a:t>nasilające konkurencję na rynku </a:t>
            </a:r>
            <a:r>
              <a:rPr lang="pl-PL" sz="2000" dirty="0" smtClean="0"/>
              <a:t>pracy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  <a:p>
            <a:pPr fontAlgn="base"/>
            <a:r>
              <a:rPr lang="pl-PL" sz="2000" dirty="0" smtClean="0"/>
              <a:t>niedostatek </a:t>
            </a:r>
            <a:r>
              <a:rPr lang="pl-PL" sz="2000" dirty="0"/>
              <a:t>środków w gospodarstwach domowych i w polityce </a:t>
            </a:r>
            <a:r>
              <a:rPr lang="pl-PL" sz="2000" dirty="0" smtClean="0"/>
              <a:t>społecznej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  <a:p>
            <a:pPr fontAlgn="base"/>
            <a:r>
              <a:rPr lang="pl-PL" sz="2000" dirty="0" smtClean="0"/>
              <a:t>procedury </a:t>
            </a:r>
            <a:r>
              <a:rPr lang="pl-PL" sz="2000" dirty="0"/>
              <a:t>dzielenia środków finansowych pomiędzy instytucje polityki </a:t>
            </a:r>
            <a:r>
              <a:rPr lang="pl-PL" sz="2000" dirty="0" smtClean="0"/>
              <a:t>społecznej</a:t>
            </a:r>
          </a:p>
          <a:p>
            <a:pPr marL="0" indent="0" fontAlgn="base">
              <a:buNone/>
            </a:pPr>
            <a:endParaRPr lang="pl-PL" dirty="0" smtClean="0"/>
          </a:p>
          <a:p>
            <a:pPr marL="0" indent="0" algn="just" fontAlgn="base">
              <a:buNone/>
            </a:pPr>
            <a:r>
              <a:rPr lang="pl-PL" sz="1400" dirty="0" smtClean="0"/>
              <a:t>Źródło: Dyskryminacja ze względu na wiek, na czym polega i jak sobie z nią radzić. W: http://kartaroznorodnosci.pl/pl/roznorodnosc/zarzadzanie-roznorodnoscia---artykuly.html?id=188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775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63408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Poczucie dyskryminacji pracowników 50+ </a:t>
            </a:r>
            <a:endParaRPr lang="pl-PL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327243"/>
              </p:ext>
            </p:extLst>
          </p:nvPr>
        </p:nvGraphicFramePr>
        <p:xfrm>
          <a:off x="215516" y="1268760"/>
          <a:ext cx="8712968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864096"/>
                <a:gridCol w="1152128"/>
                <a:gridCol w="1152128"/>
                <a:gridCol w="1080120"/>
                <a:gridCol w="1080120"/>
                <a:gridCol w="1296144"/>
                <a:gridCol w="720080"/>
              </a:tblGrid>
              <a:tr h="67402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 </a:t>
                      </a:r>
                      <a:endParaRPr lang="pl-PL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b"/>
                </a:tc>
                <a:tc rowSpan="2">
                  <a:txBody>
                    <a:bodyPr/>
                    <a:lstStyle/>
                    <a:p>
                      <a:pPr marL="968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Ogół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Sekcje PKD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p&lt;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</a:tr>
              <a:tr h="1150031">
                <a:tc vMerge="1"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Przetwórstwo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Budownictwo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Handel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Administracja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Opieka </a:t>
                      </a:r>
                      <a:r>
                        <a:rPr lang="pl-PL" sz="1400" b="1" dirty="0" smtClean="0">
                          <a:effectLst/>
                        </a:rPr>
                        <a:t>Medyczna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96421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Czuję </a:t>
                      </a:r>
                      <a:r>
                        <a:rPr lang="pl-PL" sz="2000" b="1" dirty="0">
                          <a:effectLst/>
                        </a:rPr>
                        <a:t>się dyskryminowana(y) w firmie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18,0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17,0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11,9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26,7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15,0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19,8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n.i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29" marR="65329" marT="0" marB="0" anchor="ctr"/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323528" y="5949280"/>
            <a:ext cx="8496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2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3" y="5780923"/>
            <a:ext cx="885698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 smtClean="0"/>
              <a:t>Źródło: 04.A.37: Ocena </a:t>
            </a:r>
            <a:r>
              <a:rPr lang="pl-PL" sz="1600" dirty="0"/>
              <a:t>działań podejmowanych w polskich przedsiębiorstwach ukierunkowanych na utrzymanie w zatrudnieniu pracowników starszych (50</a:t>
            </a:r>
            <a:r>
              <a:rPr lang="pl-PL" sz="1600" dirty="0" smtClean="0"/>
              <a:t>+), </a:t>
            </a:r>
            <a:r>
              <a:rPr lang="pl-PL" sz="1600" dirty="0"/>
              <a:t>realizowanego w ramach II etapu programu wieloletniego </a:t>
            </a:r>
            <a:r>
              <a:rPr lang="pl-PL" sz="1600" dirty="0" err="1"/>
              <a:t>pn</a:t>
            </a:r>
            <a:r>
              <a:rPr lang="pl-PL" sz="1600" dirty="0"/>
              <a:t> „Poprawa Bezpieczeństwa i Warunków Pracy” finansowanego  w latach 2011-2013 </a:t>
            </a:r>
            <a:r>
              <a:rPr lang="pl-PL" sz="1600" dirty="0" smtClean="0"/>
              <a:t>w </a:t>
            </a:r>
            <a:r>
              <a:rPr lang="pl-PL" sz="1600" dirty="0"/>
              <a:t>zakresie zadań służb państwowych przez  Ministerstwo Pracy i Polityki Społecznej. Koordynator programu: Centralny Instytut Ochrony Pracy- Państwowy Instytut Badawczy.</a:t>
            </a:r>
            <a:r>
              <a:rPr lang="pl-PL" sz="1600" dirty="0" smtClean="0"/>
              <a:t>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82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5" y="260648"/>
            <a:ext cx="8229600" cy="85010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7030A0"/>
                </a:solidFill>
              </a:rPr>
              <a:t>Poczucie dyskryminacji </a:t>
            </a:r>
            <a:br>
              <a:rPr lang="pl-PL" sz="2800" b="1" dirty="0" smtClean="0">
                <a:solidFill>
                  <a:srgbClr val="7030A0"/>
                </a:solidFill>
              </a:rPr>
            </a:br>
            <a:r>
              <a:rPr lang="pl-PL" sz="2800" b="1" dirty="0" smtClean="0">
                <a:solidFill>
                  <a:srgbClr val="7030A0"/>
                </a:solidFill>
              </a:rPr>
              <a:t>w zależności od wielkości przedsiębiorstwa</a:t>
            </a:r>
            <a:endParaRPr lang="pl-PL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26821"/>
              </p:ext>
            </p:extLst>
          </p:nvPr>
        </p:nvGraphicFramePr>
        <p:xfrm>
          <a:off x="323528" y="1268760"/>
          <a:ext cx="8208912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1368152"/>
                <a:gridCol w="1224136"/>
                <a:gridCol w="2016224"/>
                <a:gridCol w="1296144"/>
              </a:tblGrid>
              <a:tr h="902044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Wielkość przedsiębiorstwa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p&lt;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3233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Małe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Średnie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Duże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53233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Czuję </a:t>
                      </a:r>
                      <a:r>
                        <a:rPr lang="pl-PL" sz="1800" dirty="0">
                          <a:effectLst/>
                        </a:rPr>
                        <a:t>się dyskryminowana(y) w firmie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12,0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21,7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22,6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0,01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79513" y="6083394"/>
            <a:ext cx="885698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600" dirty="0" smtClean="0"/>
              <a:t>Źródło: 04.A.37: Ocena </a:t>
            </a:r>
            <a:r>
              <a:rPr lang="pl-PL" sz="1600" dirty="0"/>
              <a:t>działań podejmowanych w polskich przedsiębiorstwach ukierunkowanych na utrzymanie w zatrudnieniu pracowników starszych (50</a:t>
            </a:r>
            <a:r>
              <a:rPr lang="pl-PL" sz="1600" dirty="0" smtClean="0"/>
              <a:t>+), </a:t>
            </a:r>
            <a:r>
              <a:rPr lang="pl-PL" sz="1600" dirty="0"/>
              <a:t>realizowanego w ramach II etapu programu wieloletniego </a:t>
            </a:r>
            <a:r>
              <a:rPr lang="pl-PL" sz="1600" dirty="0" err="1"/>
              <a:t>pn</a:t>
            </a:r>
            <a:r>
              <a:rPr lang="pl-PL" sz="1600" dirty="0"/>
              <a:t> „Poprawa Bezpieczeństwa i Warunków Pracy” finansowanego  w latach 2011-2013 w zakresie zadań służb państwowych przez  Ministerstwo Pracy i Polityki Społecznej. Koordynator programu: Centralny Instytut Ochrony Pracy- Państwowy Instytut Badawczy.</a:t>
            </a:r>
            <a:r>
              <a:rPr lang="pl-PL" sz="1600" dirty="0" smtClean="0"/>
              <a:t>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461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7030A0"/>
                </a:solidFill>
              </a:rPr>
              <a:t>Rodzaje dyskryminacji w zatrudnieniu </a:t>
            </a:r>
            <a:endParaRPr lang="pl-PL" sz="40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 smtClean="0"/>
              <a:t>ze względu na rasę, kolor skóry</a:t>
            </a:r>
          </a:p>
          <a:p>
            <a:pPr lvl="1"/>
            <a:r>
              <a:rPr lang="pl-PL" dirty="0" smtClean="0"/>
              <a:t>ze względu na orientację seksualną (homofobia)</a:t>
            </a:r>
          </a:p>
          <a:p>
            <a:pPr lvl="1"/>
            <a:r>
              <a:rPr lang="pl-PL" dirty="0"/>
              <a:t>z</a:t>
            </a:r>
            <a:r>
              <a:rPr lang="pl-PL" dirty="0" smtClean="0"/>
              <a:t>e względu na pochodzenie i narodowość (ksenofobia)</a:t>
            </a:r>
          </a:p>
          <a:p>
            <a:pPr lvl="1"/>
            <a:r>
              <a:rPr lang="pl-PL" dirty="0"/>
              <a:t>z</a:t>
            </a:r>
            <a:r>
              <a:rPr lang="pl-PL" dirty="0" smtClean="0"/>
              <a:t>e względu na wyznanie i religię</a:t>
            </a:r>
          </a:p>
          <a:p>
            <a:pPr lvl="1"/>
            <a:r>
              <a:rPr lang="pl-PL" b="1" dirty="0"/>
              <a:t>z</a:t>
            </a:r>
            <a:r>
              <a:rPr lang="pl-PL" b="1" dirty="0" smtClean="0"/>
              <a:t>e względu na wiek (</a:t>
            </a:r>
            <a:r>
              <a:rPr lang="pl-PL" b="1" dirty="0" err="1" smtClean="0"/>
              <a:t>ageizm</a:t>
            </a:r>
            <a:r>
              <a:rPr lang="pl-PL" b="1" dirty="0" smtClean="0"/>
              <a:t>)</a:t>
            </a:r>
          </a:p>
          <a:p>
            <a:pPr lvl="1"/>
            <a:r>
              <a:rPr lang="pl-PL" b="1" dirty="0"/>
              <a:t>z</a:t>
            </a:r>
            <a:r>
              <a:rPr lang="pl-PL" b="1" dirty="0" smtClean="0"/>
              <a:t>e względu na niepełnosprawność</a:t>
            </a:r>
          </a:p>
          <a:p>
            <a:pPr lvl="1"/>
            <a:r>
              <a:rPr lang="pl-PL" b="1" dirty="0"/>
              <a:t>ze względu na płeć (seksizm)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3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Najczęściej występujące stereotypy </a:t>
            </a:r>
            <a:br>
              <a:rPr lang="pl-PL" sz="3200" b="1" dirty="0" smtClean="0">
                <a:solidFill>
                  <a:srgbClr val="7030A0"/>
                </a:solidFill>
              </a:rPr>
            </a:br>
            <a:r>
              <a:rPr lang="pl-PL" sz="3200" b="1" dirty="0" smtClean="0">
                <a:solidFill>
                  <a:srgbClr val="7030A0"/>
                </a:solidFill>
              </a:rPr>
              <a:t>na temat starszych pracowników</a:t>
            </a:r>
            <a:endParaRPr lang="pl-PL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57667"/>
              </p:ext>
            </p:extLst>
          </p:nvPr>
        </p:nvGraphicFramePr>
        <p:xfrm>
          <a:off x="457200" y="1600200"/>
          <a:ext cx="7643192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39604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Starsi pracownicy są: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Poziom</a:t>
                      </a:r>
                      <a:r>
                        <a:rPr lang="pl-PL" i="1" baseline="0" dirty="0" smtClean="0"/>
                        <a:t> emocji</a:t>
                      </a:r>
                      <a:endParaRPr lang="pl-P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Poziom kompetencji</a:t>
                      </a:r>
                      <a:endParaRPr lang="pl-PL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Ciepli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 niższymi umiejętnościami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Przyjacielscy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Mniej inteligentni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Szczerzy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Mniej kreatywni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Mają lepsze</a:t>
                      </a:r>
                      <a:r>
                        <a:rPr lang="pl-PL" baseline="0" dirty="0" smtClean="0"/>
                        <a:t> umiejętności interpersonalne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Mniej</a:t>
                      </a:r>
                      <a:r>
                        <a:rPr lang="pl-PL" baseline="0" dirty="0" smtClean="0"/>
                        <a:t> zdolni do zmian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Mniej zmotywowani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Mniej zdolni do pracy, nauki i rozwoju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Mniej efektywni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23528" y="5589240"/>
            <a:ext cx="84969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/>
              <a:t>Cuddy, A.J.C., Norton, M.I. </a:t>
            </a:r>
            <a:r>
              <a:rPr lang="en-US" sz="1050" dirty="0" err="1"/>
              <a:t>i</a:t>
            </a:r>
            <a:r>
              <a:rPr lang="en-US" sz="1050" dirty="0"/>
              <a:t> Fiske, S.T. (2005). This Old Stereotype: The Pervasiveness and Persistence of the Elderly Stereotype. </a:t>
            </a:r>
            <a:r>
              <a:rPr lang="en-US" sz="1050" i="1" dirty="0"/>
              <a:t>Journal of Social Issues, 61</a:t>
            </a:r>
            <a:r>
              <a:rPr lang="en-US" sz="1050" dirty="0"/>
              <a:t> (2), 267-285.</a:t>
            </a:r>
            <a:endParaRPr lang="pl-PL" sz="1050" b="1" dirty="0"/>
          </a:p>
          <a:p>
            <a:r>
              <a:rPr lang="pl-PL" sz="1050" dirty="0"/>
              <a:t> </a:t>
            </a:r>
            <a:r>
              <a:rPr lang="en-US" sz="1050" dirty="0"/>
              <a:t>Bal, A.C., Reiss, A.E., Rudolph, C.W.,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Baltes</a:t>
            </a:r>
            <a:r>
              <a:rPr lang="en-US" sz="1050" dirty="0"/>
              <a:t>, B.B. (2011). Examining positive and negative perceptions of older workers: a meta-analysis. </a:t>
            </a:r>
            <a:r>
              <a:rPr lang="en-US" sz="1050" i="1" dirty="0"/>
              <a:t>The Journals of Gerontology, Series B: Psychological Sciences and Social Sciences, 66 </a:t>
            </a:r>
            <a:r>
              <a:rPr lang="en-US" sz="1050" dirty="0"/>
              <a:t>(6), </a:t>
            </a:r>
            <a:r>
              <a:rPr lang="en-US" sz="1050" dirty="0" smtClean="0"/>
              <a:t>687–698.</a:t>
            </a:r>
            <a:endParaRPr lang="pl-PL" sz="1050" dirty="0"/>
          </a:p>
          <a:p>
            <a:r>
              <a:rPr lang="en-US" sz="1050" dirty="0" err="1"/>
              <a:t>Posthuma</a:t>
            </a:r>
            <a:r>
              <a:rPr lang="en-US" sz="1050" dirty="0"/>
              <a:t>, R. A., </a:t>
            </a:r>
            <a:r>
              <a:rPr lang="en-US" sz="1050" dirty="0" err="1"/>
              <a:t>i</a:t>
            </a:r>
            <a:r>
              <a:rPr lang="en-US" sz="1050" dirty="0"/>
              <a:t> Campion, M. A. (2009). Age stereotypes in the workplace: Common stereotypes, moderators, and future research directions. </a:t>
            </a:r>
            <a:r>
              <a:rPr lang="en-US" sz="1050" i="1" dirty="0"/>
              <a:t>Journal of Management, 35,</a:t>
            </a:r>
            <a:r>
              <a:rPr lang="en-US" sz="1050" dirty="0"/>
              <a:t> 158-188</a:t>
            </a:r>
            <a:r>
              <a:rPr lang="en-US" sz="1050" dirty="0" smtClean="0"/>
              <a:t>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8356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772400" cy="136207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7030A0"/>
                </a:solidFill>
              </a:rPr>
              <a:t>Dyskryminacja ze względu 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na niepełnosprawność</a:t>
            </a:r>
            <a:endParaRPr 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0415" y="140695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000" b="1" dirty="0"/>
              <a:t>W 2000 roku przyjęto dyrektywę </a:t>
            </a:r>
            <a:r>
              <a:rPr lang="pl-PL" sz="2000" b="1" dirty="0" smtClean="0"/>
              <a:t>2000/78/WE </a:t>
            </a:r>
            <a:r>
              <a:rPr lang="pl-PL" sz="2000" b="1" dirty="0"/>
              <a:t>w sprawie ustanowienia ogólnych ram dla równego traktowania przy zatrudnianiu i wykonywaniu </a:t>
            </a:r>
            <a:r>
              <a:rPr lang="pl-PL" sz="2000" b="1" dirty="0" smtClean="0"/>
              <a:t>zawodu </a:t>
            </a:r>
            <a:r>
              <a:rPr lang="pl-PL" sz="2000" dirty="0" smtClean="0"/>
              <a:t>między </a:t>
            </a:r>
            <a:r>
              <a:rPr lang="pl-PL" sz="2000" dirty="0"/>
              <a:t>innymi w zakresie</a:t>
            </a:r>
            <a:r>
              <a:rPr lang="pl-PL" sz="2000" dirty="0" smtClean="0"/>
              <a:t>:</a:t>
            </a:r>
          </a:p>
          <a:p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równego traktowania w aspekcie dostępu do pracy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zapewnienia awansu w zatrudnieniu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dostępu do poradnictwa zawodowego, szkolenia i kształcenia zawodowego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zapewnienia odpowiednich warunków pracy i </a:t>
            </a:r>
            <a:r>
              <a:rPr lang="pl-PL" sz="2000" dirty="0" smtClean="0"/>
              <a:t>płacy</a:t>
            </a:r>
          </a:p>
          <a:p>
            <a:endParaRPr lang="pl-PL" sz="2000" dirty="0"/>
          </a:p>
          <a:p>
            <a:r>
              <a:rPr lang="pl-PL" sz="2000" b="1" dirty="0"/>
              <a:t>Artykuł  5  tej dyrektywy </a:t>
            </a:r>
            <a:r>
              <a:rPr lang="pl-PL" sz="2000" dirty="0"/>
              <a:t>mówi </a:t>
            </a:r>
            <a:r>
              <a:rPr lang="pl-PL" sz="2000" b="1" dirty="0"/>
              <a:t>o dyskryminacji niepełnosprawnych </a:t>
            </a:r>
            <a:r>
              <a:rPr lang="pl-PL" sz="2000" dirty="0"/>
              <a:t>pracowników, jeżeli pracodawca nie zapewni im odpowiedniego przystosowania stanowiska i  miejsca pracy, a także jeśli nie dostosuje rodzaju i godzin pracy do możliwości i potrzeb tych osób.  </a:t>
            </a:r>
            <a:r>
              <a:rPr lang="pl-PL" sz="2000" dirty="0" smtClean="0"/>
              <a:t>Z kolei artykuł 7 dotyczy </a:t>
            </a:r>
            <a:r>
              <a:rPr lang="pl-PL" sz="2000" dirty="0"/>
              <a:t>ochrony zdrowia oraz zapewnienia osobom niepełnosprawnym bezpieczeństwa w czasie wykonywania </a:t>
            </a:r>
            <a:r>
              <a:rPr lang="pl-PL" sz="2000" dirty="0" smtClean="0"/>
              <a:t>pracy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71600" y="467107"/>
            <a:ext cx="681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</a:rPr>
              <a:t>Dyrektywa 2000/78/WE</a:t>
            </a:r>
            <a:endParaRPr lang="pl-PL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70080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W </a:t>
            </a:r>
            <a:r>
              <a:rPr lang="pl-PL" sz="2000" dirty="0"/>
              <a:t>warunkach polskich jednoznaczny stosunek państwa, a także wskazanie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dla </a:t>
            </a:r>
            <a:r>
              <a:rPr lang="pl-PL" sz="2000" dirty="0"/>
              <a:t>praktycznych działań zawiera Karta Praw Osób </a:t>
            </a:r>
            <a:r>
              <a:rPr lang="pl-PL" sz="2000" dirty="0" smtClean="0"/>
              <a:t>Niepełnosprawnych </a:t>
            </a:r>
          </a:p>
          <a:p>
            <a:pPr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 smtClean="0"/>
              <a:t>Stanowi </a:t>
            </a:r>
            <a:r>
              <a:rPr lang="pl-PL" sz="2000" dirty="0"/>
              <a:t>ona między innymi, że </a:t>
            </a:r>
            <a:r>
              <a:rPr lang="pl-PL" sz="2000" b="1" dirty="0">
                <a:solidFill>
                  <a:srgbClr val="C00000"/>
                </a:solidFill>
              </a:rPr>
              <a:t>osoby niepełnosprawne mają prawo </a:t>
            </a:r>
            <a:r>
              <a:rPr lang="pl-PL" sz="2000" b="1" dirty="0"/>
              <a:t>do pracy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na </a:t>
            </a:r>
            <a:r>
              <a:rPr lang="pl-PL" sz="2000" b="1" dirty="0"/>
              <a:t>otwartym rynku pracy zgodnie z kwalifikacjami, wykształceniem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i </a:t>
            </a:r>
            <a:r>
              <a:rPr lang="pl-PL" sz="2000" b="1" dirty="0"/>
              <a:t>możliwościami oraz korzystania z doradztwa zawodowego i pośrednictwa,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a </a:t>
            </a:r>
            <a:r>
              <a:rPr lang="pl-PL" sz="2000" b="1" dirty="0"/>
              <a:t>gdy niepełnosprawność i stan zdrowia tego wymaga – prawo do pracy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w </a:t>
            </a:r>
            <a:r>
              <a:rPr lang="pl-PL" sz="2000" b="1" dirty="0"/>
              <a:t>warunkach dostosowanych do potrzeb </a:t>
            </a:r>
            <a:r>
              <a:rPr lang="pl-PL" sz="2000" b="1" dirty="0" smtClean="0"/>
              <a:t>niepełnosprawnych</a:t>
            </a:r>
            <a:endParaRPr lang="pl-PL" sz="2000" b="1" dirty="0"/>
          </a:p>
        </p:txBody>
      </p:sp>
      <p:sp>
        <p:nvSpPr>
          <p:cNvPr id="3" name="Prostokąt 2"/>
          <p:cNvSpPr/>
          <p:nvPr/>
        </p:nvSpPr>
        <p:spPr>
          <a:xfrm>
            <a:off x="1547664" y="692696"/>
            <a:ext cx="5703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7030A0"/>
                </a:solidFill>
              </a:rPr>
              <a:t>Karta Praw Osób Niepełnosprawnych</a:t>
            </a:r>
          </a:p>
        </p:txBody>
      </p:sp>
    </p:spTree>
    <p:extLst>
      <p:ext uri="{BB962C8B-B14F-4D97-AF65-F5344CB8AC3E}">
        <p14:creationId xmlns:p14="http://schemas.microsoft.com/office/powerpoint/2010/main" val="33122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556792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Osoby niepełnosprawne odczuwają dyskryminację </a:t>
            </a:r>
            <a:r>
              <a:rPr lang="pl-PL" sz="2000" b="1" dirty="0"/>
              <a:t>ze strony pracodawców </a:t>
            </a:r>
            <a:r>
              <a:rPr lang="pl-PL" sz="2000" b="1" dirty="0" smtClean="0"/>
              <a:t>zarówno </a:t>
            </a:r>
            <a:r>
              <a:rPr lang="pl-PL" sz="2000" b="1" dirty="0"/>
              <a:t>podczas przyjmowania do pracy (29,9%) </a:t>
            </a:r>
            <a:r>
              <a:rPr lang="pl-PL" sz="2000" dirty="0"/>
              <a:t>jak i </a:t>
            </a:r>
            <a:r>
              <a:rPr lang="pl-PL" sz="2000" b="1" dirty="0"/>
              <a:t>w samym miejscu pracy (16,7%). </a:t>
            </a:r>
            <a:r>
              <a:rPr lang="pl-PL" sz="2000" dirty="0"/>
              <a:t>Respondenci wskazują również, iż ich zarobki są niewspółmierne do ich wkładu w </a:t>
            </a:r>
            <a:r>
              <a:rPr lang="pl-PL" sz="2000" dirty="0" smtClean="0"/>
              <a:t>pracę</a:t>
            </a:r>
          </a:p>
          <a:p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Do </a:t>
            </a:r>
            <a:r>
              <a:rPr lang="pl-PL" sz="2000" dirty="0"/>
              <a:t>najważniejszych przyczyn dyskryminacji </a:t>
            </a:r>
            <a:r>
              <a:rPr lang="pl-PL" sz="2000" dirty="0" smtClean="0"/>
              <a:t>zaliczyli </a:t>
            </a:r>
            <a:r>
              <a:rPr lang="pl-PL" sz="2000" b="1" dirty="0" smtClean="0"/>
              <a:t>rodzaj i stopień niepełnosprawności</a:t>
            </a:r>
            <a:r>
              <a:rPr lang="pl-PL" sz="2000" dirty="0" smtClean="0"/>
              <a:t>. Respondenci wskazali, iż  </a:t>
            </a:r>
            <a:r>
              <a:rPr lang="pl-PL" sz="2000" dirty="0"/>
              <a:t>pracodawcy w dużej mierze </a:t>
            </a:r>
            <a:r>
              <a:rPr lang="pl-PL" sz="2000" b="1" dirty="0"/>
              <a:t>chętniej zatrudniają osoby posiadające umiarkowany stopień </a:t>
            </a:r>
            <a:r>
              <a:rPr lang="pl-PL" sz="2000" b="1" dirty="0" smtClean="0"/>
              <a:t>niepełnosprawności</a:t>
            </a:r>
            <a:r>
              <a:rPr lang="pl-PL" sz="2000" dirty="0" smtClean="0"/>
              <a:t>, </a:t>
            </a:r>
            <a:r>
              <a:rPr lang="pl-PL" sz="2000" dirty="0"/>
              <a:t>gdyż otrzymują z tego tytułu większe ulgi. </a:t>
            </a:r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Niechęć </a:t>
            </a:r>
            <a:r>
              <a:rPr lang="pl-PL" sz="2000" dirty="0"/>
              <a:t>do zatrudniania ze strony pracodawców odczuwają</a:t>
            </a:r>
            <a:r>
              <a:rPr lang="pl-PL" sz="2000" b="1" dirty="0"/>
              <a:t> osoby starsze oraz </a:t>
            </a:r>
            <a:r>
              <a:rPr lang="pl-PL" sz="2000" b="1" dirty="0" smtClean="0"/>
              <a:t>kobiety </a:t>
            </a:r>
            <a:r>
              <a:rPr lang="pl-PL" sz="2000" dirty="0" smtClean="0"/>
              <a:t>(</a:t>
            </a:r>
            <a:r>
              <a:rPr lang="pl-PL" sz="2000" dirty="0"/>
              <a:t>w szczególności te posiadające małe dzieci</a:t>
            </a:r>
            <a:r>
              <a:rPr lang="pl-PL" sz="200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endParaRPr lang="pl-PL" sz="2000" dirty="0"/>
          </a:p>
          <a:p>
            <a:r>
              <a:rPr lang="pl-PL" sz="1200" dirty="0" smtClean="0"/>
              <a:t>Źródło</a:t>
            </a:r>
            <a:r>
              <a:rPr lang="pl-PL" sz="1200" dirty="0"/>
              <a:t>: </a:t>
            </a:r>
            <a:r>
              <a:rPr lang="pl-PL" sz="1200" dirty="0" err="1"/>
              <a:t>Poliwczak</a:t>
            </a:r>
            <a:r>
              <a:rPr lang="pl-PL" sz="1200" dirty="0"/>
              <a:t> I. 2008. Praca w życiu osób niepełnosprawnych. Znaczenie oraz powody i </a:t>
            </a:r>
            <a:r>
              <a:rPr lang="pl-PL" sz="1200" dirty="0" smtClean="0"/>
              <a:t>negatywne aspekty </a:t>
            </a:r>
            <a:r>
              <a:rPr lang="pl-PL" sz="1200" dirty="0"/>
              <a:t>pozostawania bez pracy. W: Przeciw wykluczeniu społecznemu </a:t>
            </a:r>
            <a:r>
              <a:rPr lang="pl-PL" sz="1200" dirty="0" smtClean="0"/>
              <a:t>osób niepełnosprawnych</a:t>
            </a:r>
            <a:r>
              <a:rPr lang="pl-PL" sz="1200" dirty="0"/>
              <a:t>, red. L. Frąckiewicz. Warszawa: </a:t>
            </a:r>
            <a:r>
              <a:rPr lang="pl-PL" sz="1200" dirty="0" err="1"/>
              <a:t>IPSS.Poliwczak</a:t>
            </a:r>
            <a:endParaRPr lang="pl-PL" sz="1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6206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</a:rPr>
              <a:t>Dyskryminacja w pracy osób niepełnosprawnych </a:t>
            </a:r>
            <a:endParaRPr lang="pl-PL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310" y="44705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Stereotypy dotyczące osób niepełnosprawnych</a:t>
            </a:r>
            <a:endParaRPr lang="pl-PL" sz="2400" b="1" dirty="0">
              <a:solidFill>
                <a:srgbClr val="7030A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90872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Osoby badane zostały poproszone o ocenę 29 barier w dostępie do zatrudnienia </a:t>
            </a:r>
            <a:r>
              <a:rPr lang="pl-PL" dirty="0"/>
              <a:t>na skali od 1 -zdecydowanie się nie zgadzam do 5-zdecydowanie się </a:t>
            </a:r>
            <a:r>
              <a:rPr lang="pl-PL" dirty="0" smtClean="0"/>
              <a:t>zgadzam.  Stereotypy oraz uprzedzenia dotyczące osób niepełnosprawnych ocenione zostały  przez osoby niepełnosprawne jako jeden z pięciu wiodących barier w zatrudnieniu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6443"/>
              </p:ext>
            </p:extLst>
          </p:nvPr>
        </p:nvGraphicFramePr>
        <p:xfrm>
          <a:off x="395536" y="2057400"/>
          <a:ext cx="8064896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a 4"/>
          <p:cNvSpPr/>
          <p:nvPr/>
        </p:nvSpPr>
        <p:spPr>
          <a:xfrm>
            <a:off x="410540" y="3789040"/>
            <a:ext cx="3960440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7504" y="6453336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Źródło: Pawłowska-Cyprysiak K</a:t>
            </a:r>
            <a:r>
              <a:rPr lang="pl-PL" sz="1100" dirty="0"/>
              <a:t>. „Badania dotyczące psychospołecznych uwarunkowań motywacji do podejmowania pracy zawodowej przez osoby niepełnosprawne w </a:t>
            </a:r>
            <a:r>
              <a:rPr lang="pl-PL" sz="1100" dirty="0" smtClean="0"/>
              <a:t>Polsce</a:t>
            </a:r>
            <a:r>
              <a:rPr lang="pl-PL" sz="1100" dirty="0"/>
              <a:t>”, PROGRAM  </a:t>
            </a:r>
            <a:r>
              <a:rPr lang="pl-PL" sz="1100" dirty="0" smtClean="0"/>
              <a:t>WIELOLETNI pn</a:t>
            </a:r>
            <a:r>
              <a:rPr lang="pl-PL" sz="1100" dirty="0"/>
              <a:t>. „Poprawa bezpieczeństwa i warunków pracy”, etap I, okres realizacji: 2008-2010</a:t>
            </a:r>
          </a:p>
          <a:p>
            <a:endParaRPr lang="pl-PL" sz="1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34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772400" cy="136207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7030A0"/>
                </a:solidFill>
              </a:rPr>
              <a:t>Dyskryminacja ze względu 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na płeć</a:t>
            </a:r>
            <a:endParaRPr 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Dyskryminacja w pracy ze względu na płeć może przejawiać się poprzez:</a:t>
            </a:r>
            <a:endParaRPr lang="pl-PL" sz="32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351085"/>
            <a:ext cx="8373616" cy="45259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pl-PL" sz="2000" dirty="0" smtClean="0"/>
              <a:t>horyzontalną i wertykalną segregację na rynku pracy</a:t>
            </a:r>
          </a:p>
          <a:p>
            <a:pPr lvl="1">
              <a:lnSpc>
                <a:spcPct val="150000"/>
              </a:lnSpc>
            </a:pPr>
            <a:r>
              <a:rPr lang="pl-PL" sz="2000" dirty="0" smtClean="0"/>
              <a:t>dysproporcje płacowe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b</a:t>
            </a:r>
            <a:r>
              <a:rPr lang="pl-PL" sz="2000" dirty="0" smtClean="0"/>
              <a:t>rak udziału w procesie decyzyjnym</a:t>
            </a:r>
          </a:p>
          <a:p>
            <a:pPr lvl="1">
              <a:lnSpc>
                <a:spcPct val="150000"/>
              </a:lnSpc>
            </a:pPr>
            <a:r>
              <a:rPr lang="pl-PL" sz="2000" dirty="0" smtClean="0"/>
              <a:t>nierówny podział obowiązków domowych i obowiązków związanych z opieką  nad członkami </a:t>
            </a:r>
            <a:r>
              <a:rPr lang="pl-PL" sz="2000" dirty="0"/>
              <a:t>r</a:t>
            </a:r>
            <a:r>
              <a:rPr lang="pl-PL" sz="2000" dirty="0" smtClean="0"/>
              <a:t>odziny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769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7030A0"/>
                </a:solidFill>
              </a:rPr>
              <a:t>Molestowanie seksualne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 smtClean="0"/>
              <a:t>szczególna forma dyskryminacji ze względu na płeć. </a:t>
            </a:r>
            <a:r>
              <a:rPr lang="pl-PL" sz="2800" b="1" dirty="0" smtClean="0"/>
              <a:t>Każde nieakceptowane zachowanie o charakterze seksualnym lub odnoszące się do płci pracownika</a:t>
            </a:r>
            <a:r>
              <a:rPr lang="pl-PL" sz="2800" dirty="0" smtClean="0"/>
              <a:t>, którego celem lub skutkiem jest </a:t>
            </a:r>
            <a:r>
              <a:rPr lang="pl-PL" sz="2800" b="1" dirty="0" smtClean="0">
                <a:solidFill>
                  <a:srgbClr val="C00000"/>
                </a:solidFill>
              </a:rPr>
              <a:t>naruszenie godności lub poniżenie albo upokorzenie pracownika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5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400" dirty="0" smtClean="0">
                <a:solidFill>
                  <a:srgbClr val="7030A0"/>
                </a:solidFill>
                <a:cs typeface="Arial" charset="0"/>
              </a:rPr>
              <a:t>Procent badanych urzędników sektora administracji publicznej, którzy doświadczyli określonych form </a:t>
            </a:r>
            <a:r>
              <a:rPr lang="pl-PL" sz="2400" b="1" dirty="0" smtClean="0">
                <a:solidFill>
                  <a:srgbClr val="7030A0"/>
                </a:solidFill>
                <a:cs typeface="Arial" charset="0"/>
              </a:rPr>
              <a:t>przemocy </a:t>
            </a:r>
            <a:r>
              <a:rPr lang="pl-PL" sz="2400" dirty="0" smtClean="0">
                <a:solidFill>
                  <a:srgbClr val="7030A0"/>
                </a:solidFill>
                <a:cs typeface="Arial" charset="0"/>
              </a:rPr>
              <a:t>(N = 418)</a:t>
            </a:r>
            <a:r>
              <a:rPr lang="pl-PL" sz="1400" dirty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pl-PL" sz="1400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pl-PL" sz="1400" dirty="0">
              <a:solidFill>
                <a:srgbClr val="7030A0"/>
              </a:solidFill>
            </a:endParaRPr>
          </a:p>
        </p:txBody>
      </p:sp>
      <p:sp>
        <p:nvSpPr>
          <p:cNvPr id="1843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dirty="0" smtClean="0"/>
          </a:p>
        </p:txBody>
      </p:sp>
      <p:graphicFrame>
        <p:nvGraphicFramePr>
          <p:cNvPr id="2" name="Wykres 4"/>
          <p:cNvGraphicFramePr>
            <a:graphicFrameLocks/>
          </p:cNvGraphicFramePr>
          <p:nvPr/>
        </p:nvGraphicFramePr>
        <p:xfrm>
          <a:off x="1403350" y="2420938"/>
          <a:ext cx="6030913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603774" y="6021288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źródło</a:t>
            </a:r>
            <a:r>
              <a:rPr lang="pl-PL" sz="1100" dirty="0"/>
              <a:t>: </a:t>
            </a:r>
            <a:r>
              <a:rPr lang="pl-PL" sz="1100" dirty="0" smtClean="0"/>
              <a:t>M. Warszewska-Makuch, Zadanie </a:t>
            </a:r>
            <a:r>
              <a:rPr lang="pl-PL" sz="1100" dirty="0"/>
              <a:t>04.A.06 pn. </a:t>
            </a:r>
            <a:r>
              <a:rPr lang="pl-PL" sz="1100" i="1" dirty="0"/>
              <a:t>Opracowanie metod oceny poziomu przemocy w pracy oraz sposobów jej przeciwdziałania</a:t>
            </a:r>
            <a:r>
              <a:rPr lang="pl-PL" sz="1100" dirty="0"/>
              <a:t>, CIOP-PIB, </a:t>
            </a:r>
            <a:r>
              <a:rPr lang="pl-PL" sz="1100" dirty="0" smtClean="0"/>
              <a:t>2011-2013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994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7030A0"/>
                </a:solidFill>
              </a:rPr>
              <a:t>Inne rodzaje dyskryminacji w zatrudnieniu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Molestowanie</a:t>
            </a:r>
            <a:r>
              <a:rPr lang="pl-PL" dirty="0" smtClean="0">
                <a:solidFill>
                  <a:srgbClr val="C00000"/>
                </a:solidFill>
              </a:rPr>
              <a:t> - </a:t>
            </a:r>
            <a:r>
              <a:rPr lang="pl-PL" dirty="0" smtClean="0"/>
              <a:t>szczególny wyraz dyskryminacji bezpośredniej, kiedy ma miejsce niepożądane zachowanie związane z cechą chronioną, jego celem lub skutkiem jest naruszenie godności osoby, stworzenie onieśmielającej, wrogiej, poniżającej, upokarzającej lub agresywnej atmosfery, a także wszelkie mniej korzystne traktowanie wynikające z odrzucenia lub podporządkowania się takiemu zachowaniu przez osobę, której ono dotyczy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Molestowanie seksualne </a:t>
            </a:r>
            <a:r>
              <a:rPr lang="pl-PL" dirty="0" smtClean="0"/>
              <a:t>- szczególna forma dyskryminacji ze względu na płeć. Każde nieakceptowane zachowanie o charakterze seksualnym lub odnoszące się do płci pracownika, którego celem lub skutkiem jest naruszenie godności lub poniżenie albo upokorzenie pracownika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560" y="616530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smtClean="0"/>
              <a:t>Raport PARP pn. </a:t>
            </a:r>
            <a:r>
              <a:rPr lang="pl-PL" sz="1200" dirty="0"/>
              <a:t> </a:t>
            </a:r>
            <a:r>
              <a:rPr lang="pl-PL" sz="1200" i="1" dirty="0" smtClean="0"/>
              <a:t>Dyskryminacja </a:t>
            </a:r>
            <a:r>
              <a:rPr lang="pl-PL" sz="1200" i="1" dirty="0"/>
              <a:t>w pracy. Identyfikacja i przeciwdziałanie  </a:t>
            </a:r>
            <a:r>
              <a:rPr lang="pl-PL" sz="1200" dirty="0" smtClean="0">
                <a:hlinkClick r:id="rId2"/>
              </a:rPr>
              <a:t>http</a:t>
            </a:r>
            <a:r>
              <a:rPr lang="pl-PL" sz="1200" dirty="0">
                <a:hlinkClick r:id="rId2"/>
              </a:rPr>
              <a:t>://www.opzz.org.pl/documents/37160/64633/Dyskryminacja+w+pracy.+</a:t>
            </a:r>
            <a:r>
              <a:rPr lang="pl-PL" sz="1200" dirty="0" smtClean="0">
                <a:hlinkClick r:id="rId2"/>
              </a:rPr>
              <a:t>Identyfikacja+i+przeciwdzia%C5%82anie</a:t>
            </a:r>
            <a:r>
              <a:rPr lang="pl-PL" sz="1200" dirty="0" smtClean="0"/>
              <a:t> 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7632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313" y="4095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l-PL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pl-PL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l-PL" sz="400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6956"/>
              </p:ext>
            </p:extLst>
          </p:nvPr>
        </p:nvGraphicFramePr>
        <p:xfrm>
          <a:off x="468313" y="1412776"/>
          <a:ext cx="7848600" cy="362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3"/>
          <p:cNvSpPr txBox="1">
            <a:spLocks/>
          </p:cNvSpPr>
          <p:nvPr/>
        </p:nvSpPr>
        <p:spPr bwMode="auto">
          <a:xfrm>
            <a:off x="468313" y="620688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sz="2000" b="1" dirty="0">
                <a:solidFill>
                  <a:srgbClr val="7030A0"/>
                </a:solidFill>
                <a:latin typeface="+mj-lt"/>
                <a:cs typeface="Arial" charset="0"/>
              </a:rPr>
              <a:t>Procent </a:t>
            </a:r>
            <a:r>
              <a:rPr lang="pl-PL" sz="2000" b="1" dirty="0" smtClean="0">
                <a:solidFill>
                  <a:srgbClr val="7030A0"/>
                </a:solidFill>
                <a:latin typeface="+mj-lt"/>
                <a:cs typeface="Arial" charset="0"/>
              </a:rPr>
              <a:t>badanych pracowników sektora przetwórstwa przemysłowego, </a:t>
            </a:r>
            <a:r>
              <a:rPr lang="pl-PL" sz="2000" b="1" dirty="0">
                <a:solidFill>
                  <a:srgbClr val="7030A0"/>
                </a:solidFill>
                <a:latin typeface="+mj-lt"/>
                <a:cs typeface="Arial" charset="0"/>
              </a:rPr>
              <a:t>którzy doświadczyli określonych form przemocy </a:t>
            </a:r>
            <a:r>
              <a:rPr lang="pl-PL" sz="2000" b="1" dirty="0" smtClean="0">
                <a:solidFill>
                  <a:srgbClr val="7030A0"/>
                </a:solidFill>
                <a:latin typeface="+mj-lt"/>
                <a:cs typeface="Arial" charset="0"/>
              </a:rPr>
              <a:t>w pracy (N = 444)</a:t>
            </a:r>
            <a:r>
              <a:rPr lang="pl-PL" sz="2000" dirty="0">
                <a:cs typeface="Arial" charset="0"/>
              </a:rPr>
              <a:t/>
            </a:r>
            <a:br>
              <a:rPr lang="pl-PL" sz="2000" dirty="0">
                <a:cs typeface="Arial" charset="0"/>
              </a:rPr>
            </a:br>
            <a:endParaRPr lang="pl-PL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3528" y="5877272"/>
            <a:ext cx="84249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ea typeface="+mj-ea"/>
                <a:cs typeface="Tahoma" pitchFamily="34" charset="0"/>
              </a:rPr>
              <a:t>źródło</a:t>
            </a:r>
            <a:r>
              <a:rPr lang="pl-PL" sz="1100" dirty="0">
                <a:ea typeface="+mj-ea"/>
                <a:cs typeface="Tahoma" pitchFamily="34" charset="0"/>
              </a:rPr>
              <a:t>: </a:t>
            </a:r>
            <a:r>
              <a:rPr lang="pl-PL" sz="1100" dirty="0" smtClean="0">
                <a:ea typeface="+mj-ea"/>
                <a:cs typeface="Tahoma" pitchFamily="34" charset="0"/>
              </a:rPr>
              <a:t>M. Warszewska-Makuch, Projekt </a:t>
            </a:r>
            <a:r>
              <a:rPr lang="pl-PL" sz="1100" dirty="0">
                <a:ea typeface="+mj-ea"/>
                <a:cs typeface="Tahoma" pitchFamily="34" charset="0"/>
              </a:rPr>
              <a:t>nr IV.B.12 pn</a:t>
            </a:r>
            <a:r>
              <a:rPr lang="pl-PL" sz="1100" i="1" dirty="0">
                <a:ea typeface="+mj-ea"/>
                <a:cs typeface="Tahoma" pitchFamily="34" charset="0"/>
              </a:rPr>
              <a:t>. Badanie organizacyjnych czynników ryzyka przemocy w pracy i opracowanie metod przeciwdziałania, ze szczególnym uwzględnieniem grupy kobiet, </a:t>
            </a:r>
            <a:r>
              <a:rPr lang="pl-PL" sz="1100" dirty="0">
                <a:ea typeface="+mj-ea"/>
                <a:cs typeface="Tahoma" pitchFamily="34" charset="0"/>
              </a:rPr>
              <a:t>CIOP-PIB, </a:t>
            </a:r>
            <a:r>
              <a:rPr lang="pl-PL" sz="1100" dirty="0" smtClean="0">
                <a:ea typeface="+mj-ea"/>
                <a:cs typeface="Tahoma" pitchFamily="34" charset="0"/>
              </a:rPr>
              <a:t>2011-2013</a:t>
            </a:r>
            <a:r>
              <a:rPr lang="pl-PL" sz="1200" dirty="0">
                <a:ea typeface="+mj-ea"/>
                <a:cs typeface="Tahoma" pitchFamily="34" charset="0"/>
              </a:rPr>
              <a:t/>
            </a:r>
            <a:br>
              <a:rPr lang="pl-PL" sz="1200" dirty="0">
                <a:ea typeface="+mj-ea"/>
                <a:cs typeface="Tahoma" pitchFamily="34" charset="0"/>
              </a:rPr>
            </a:br>
            <a:r>
              <a:rPr lang="pl-PL" sz="1200" dirty="0" smtClean="0">
                <a:ea typeface="+mj-ea"/>
                <a:cs typeface="Tahoma" pitchFamily="34" charset="0"/>
              </a:rPr>
              <a:t>                       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329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77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l-PL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pl-PL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pl-PL" sz="2200" dirty="0" smtClean="0">
                <a:solidFill>
                  <a:srgbClr val="7030A0"/>
                </a:solidFill>
                <a:cs typeface="Tahoma" pitchFamily="34" charset="0"/>
              </a:rPr>
              <a:t>Procent badanych pracowników sektora przetwórstwa przemysłowego którzy doświadczyli określonych działań o charakterze </a:t>
            </a:r>
            <a:r>
              <a:rPr lang="pl-PL" sz="2200" b="1" dirty="0" smtClean="0">
                <a:solidFill>
                  <a:srgbClr val="7030A0"/>
                </a:solidFill>
                <a:cs typeface="Tahoma" pitchFamily="34" charset="0"/>
              </a:rPr>
              <a:t>molestowania seksualnego </a:t>
            </a:r>
            <a:br>
              <a:rPr lang="pl-PL" sz="2200" b="1" dirty="0" smtClean="0">
                <a:solidFill>
                  <a:srgbClr val="7030A0"/>
                </a:solidFill>
                <a:cs typeface="Tahoma" pitchFamily="34" charset="0"/>
              </a:rPr>
            </a:br>
            <a:r>
              <a:rPr lang="pl-PL" sz="2200" dirty="0" smtClean="0">
                <a:solidFill>
                  <a:srgbClr val="7030A0"/>
                </a:solidFill>
                <a:cs typeface="Tahoma" pitchFamily="34" charset="0"/>
              </a:rPr>
              <a:t>(N = 444)</a:t>
            </a:r>
            <a:r>
              <a:rPr lang="pl-PL" sz="20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sz="20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endParaRPr lang="pl-PL" sz="20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762999"/>
              </p:ext>
            </p:extLst>
          </p:nvPr>
        </p:nvGraphicFramePr>
        <p:xfrm>
          <a:off x="421196" y="1340768"/>
          <a:ext cx="8229600" cy="476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/>
          <p:cNvSpPr/>
          <p:nvPr/>
        </p:nvSpPr>
        <p:spPr>
          <a:xfrm>
            <a:off x="323528" y="6093296"/>
            <a:ext cx="84249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ea typeface="+mj-ea"/>
                <a:cs typeface="Tahoma" pitchFamily="34" charset="0"/>
              </a:rPr>
              <a:t>źródło</a:t>
            </a:r>
            <a:r>
              <a:rPr lang="pl-PL" sz="1100" dirty="0">
                <a:ea typeface="+mj-ea"/>
                <a:cs typeface="Tahoma" pitchFamily="34" charset="0"/>
              </a:rPr>
              <a:t>: </a:t>
            </a:r>
            <a:r>
              <a:rPr lang="pl-PL" sz="1100" dirty="0" smtClean="0">
                <a:ea typeface="+mj-ea"/>
                <a:cs typeface="Tahoma" pitchFamily="34" charset="0"/>
              </a:rPr>
              <a:t>M. Warszewska-Makuch, Projekt </a:t>
            </a:r>
            <a:r>
              <a:rPr lang="pl-PL" sz="1100" dirty="0">
                <a:ea typeface="+mj-ea"/>
                <a:cs typeface="Tahoma" pitchFamily="34" charset="0"/>
              </a:rPr>
              <a:t>nr IV.B.12 pn</a:t>
            </a:r>
            <a:r>
              <a:rPr lang="pl-PL" sz="1100" i="1" dirty="0">
                <a:ea typeface="+mj-ea"/>
                <a:cs typeface="Tahoma" pitchFamily="34" charset="0"/>
              </a:rPr>
              <a:t>. Badanie organizacyjnych czynników ryzyka przemocy w pracy i opracowanie metod przeciwdziałania, ze szczególnym uwzględnieniem grupy kobiet, </a:t>
            </a:r>
            <a:r>
              <a:rPr lang="pl-PL" sz="1100" dirty="0">
                <a:ea typeface="+mj-ea"/>
                <a:cs typeface="Tahoma" pitchFamily="34" charset="0"/>
              </a:rPr>
              <a:t>CIOP-PIB, </a:t>
            </a:r>
            <a:r>
              <a:rPr lang="pl-PL" sz="1100" dirty="0" smtClean="0">
                <a:ea typeface="+mj-ea"/>
                <a:cs typeface="Tahoma" pitchFamily="34" charset="0"/>
              </a:rPr>
              <a:t>2011-2013</a:t>
            </a:r>
            <a:r>
              <a:rPr lang="pl-PL" sz="1200" dirty="0">
                <a:ea typeface="+mj-ea"/>
                <a:cs typeface="Tahoma" pitchFamily="34" charset="0"/>
              </a:rPr>
              <a:t/>
            </a:r>
            <a:br>
              <a:rPr lang="pl-PL" sz="1200" dirty="0">
                <a:ea typeface="+mj-ea"/>
                <a:cs typeface="Tahoma" pitchFamily="34" charset="0"/>
              </a:rPr>
            </a:br>
            <a:r>
              <a:rPr lang="pl-PL" sz="1200" dirty="0" smtClean="0">
                <a:ea typeface="+mj-ea"/>
                <a:cs typeface="Tahoma" pitchFamily="34" charset="0"/>
              </a:rPr>
              <a:t>                       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964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Unijne przepisy antydyskryminacyjne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określają spójny zestaw praw i obowiązków we wszystkich państwach członkowskich UE wraz z procedurami mającymi na celu pomoc ofiarom dyskryminacji</a:t>
            </a:r>
          </a:p>
          <a:p>
            <a:pPr marL="0" indent="0">
              <a:buNone/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400" u="sng" dirty="0" smtClean="0">
                <a:latin typeface="Arial" pitchFamily="34" charset="0"/>
                <a:cs typeface="Arial" pitchFamily="34" charset="0"/>
              </a:rPr>
              <a:t>Wszyscy obywatele UE mają prawo do: </a:t>
            </a:r>
            <a:br>
              <a:rPr lang="pl-PL" sz="2400" u="sng" dirty="0" smtClean="0">
                <a:latin typeface="Arial" pitchFamily="34" charset="0"/>
                <a:cs typeface="Arial" pitchFamily="34" charset="0"/>
              </a:rPr>
            </a:br>
            <a:endParaRPr lang="pl-PL" sz="2400" u="sng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buClr>
                <a:srgbClr val="C00000"/>
              </a:buClr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ochrony prawnej przed bezpośrednią i pośrednią dyskryminacją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buClr>
                <a:srgbClr val="C00000"/>
              </a:buClr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równego traktowania w zakresie zatrudnienia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buClr>
                <a:srgbClr val="C00000"/>
              </a:buClr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uzyskania pomocy od krajowych organów ds. równości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buClr>
                <a:srgbClr val="C00000"/>
              </a:buClr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złożenia skargi na drodze postępowania sądowego lub administracyjnego. 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61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Jakakolwiek dyskryminacja </a:t>
            </a:r>
            <a:r>
              <a:rPr lang="pl-PL" dirty="0"/>
              <a:t>w zatrudnieniu, bezpośrednia lub pośrednia, w szczególności ze względu na płeć, wiek, niepełnosprawność, rasę, religię, narodowość, przekonania polityczne, przynależność związkową, pochodzenie etniczne, wyznanie, orientację seksualną, a także ze względu na zatrudnienie na czas określony lub nieokreślony albo w pełnym lub w niepełnym wymiarze czasu pracy – </a:t>
            </a:r>
            <a:r>
              <a:rPr lang="pl-PL" b="1" dirty="0">
                <a:solidFill>
                  <a:srgbClr val="C00000"/>
                </a:solidFill>
              </a:rPr>
              <a:t>jest </a:t>
            </a:r>
            <a:r>
              <a:rPr lang="pl-PL" b="1" dirty="0" smtClean="0">
                <a:solidFill>
                  <a:srgbClr val="C00000"/>
                </a:solidFill>
              </a:rPr>
              <a:t>niedopuszczalna</a:t>
            </a:r>
            <a:endParaRPr lang="pl-PL" dirty="0" smtClean="0"/>
          </a:p>
          <a:p>
            <a:pPr marL="0" indent="0" algn="r">
              <a:buNone/>
            </a:pPr>
            <a:r>
              <a:rPr lang="pl-PL" dirty="0" smtClean="0"/>
              <a:t>Kodeks pracy, art.11</a:t>
            </a:r>
            <a:r>
              <a:rPr lang="pl-PL" baseline="30000" dirty="0" smtClean="0"/>
              <a:t>3</a:t>
            </a:r>
            <a:endParaRPr lang="pl-PL" baseline="30000" dirty="0"/>
          </a:p>
        </p:txBody>
      </p:sp>
    </p:spTree>
    <p:extLst>
      <p:ext uri="{BB962C8B-B14F-4D97-AF65-F5344CB8AC3E}">
        <p14:creationId xmlns:p14="http://schemas.microsoft.com/office/powerpoint/2010/main" val="776492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 celu zagwarantowania, że obowiązujące w UE prawo do równego traktowania jest odpowiednio stosowane w praktyce, Komisja zaleca państwom członkowskim dołożyć wszelkich starań, aby: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w dalszym ciągu podnosić wiedzę ogółu społeczeństwa w zakresie praw antydyskryminacyjnych oraz skupić działania na tych, którzy są najbardziej narażeni na dyskryminację, włączając w nie pracodawców i związki zawodowe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ułatwić zgłaszanie przypadków dyskryminacji przez jej ofiary poprzez zwiększenie dostępu do mechanizmów składania skarg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zapewniać dostęp do wymiaru sprawiedliwości osobom dotkniętym dyskryminacją </a:t>
            </a:r>
          </a:p>
        </p:txBody>
      </p:sp>
    </p:spTree>
    <p:extLst>
      <p:ext uri="{BB962C8B-B14F-4D97-AF65-F5344CB8AC3E}">
        <p14:creationId xmlns:p14="http://schemas.microsoft.com/office/powerpoint/2010/main" val="2199294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7030A0"/>
                </a:solidFill>
              </a:rPr>
              <a:t>WNIOSKI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rgbClr val="7030A0"/>
                </a:solidFill>
              </a:rPr>
              <a:t>1. Dyskryminacja ze względu na wiek:</a:t>
            </a:r>
            <a:br>
              <a:rPr lang="pl-PL" sz="2800" b="1" dirty="0" smtClean="0">
                <a:solidFill>
                  <a:srgbClr val="7030A0"/>
                </a:solidFill>
              </a:rPr>
            </a:br>
            <a:r>
              <a:rPr lang="pl-PL" sz="2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pl-PL" sz="2000" dirty="0" smtClean="0"/>
              <a:t>prawie </a:t>
            </a:r>
            <a:r>
              <a:rPr lang="pl-PL" sz="2000" dirty="0"/>
              <a:t>20% pracowników podało, ze czują się dyskryminowani w swojej firmie ze względu na </a:t>
            </a:r>
            <a:r>
              <a:rPr lang="pl-PL" sz="2000" dirty="0" smtClean="0"/>
              <a:t>wiek </a:t>
            </a:r>
          </a:p>
          <a:p>
            <a:r>
              <a:rPr lang="pl-PL" sz="2000" dirty="0" smtClean="0"/>
              <a:t>ponad </a:t>
            </a:r>
            <a:r>
              <a:rPr lang="pl-PL" sz="2000" dirty="0"/>
              <a:t>6% w 2009 r. i 7% w 2010 r. </a:t>
            </a:r>
            <a:r>
              <a:rPr lang="pl-PL" sz="2000" dirty="0" smtClean="0"/>
              <a:t>osób przyznało, </a:t>
            </a:r>
            <a:r>
              <a:rPr lang="pl-PL" sz="2000" dirty="0"/>
              <a:t>że w trakcie pracy zdarzyło im się spotkać z dyskryminacją związaną z </a:t>
            </a:r>
            <a:r>
              <a:rPr lang="pl-PL" sz="2000" dirty="0" smtClean="0"/>
              <a:t>wiekiem </a:t>
            </a:r>
          </a:p>
          <a:p>
            <a:r>
              <a:rPr lang="pl-PL" sz="2000" dirty="0" smtClean="0"/>
              <a:t>Dyskryminacja dotyczy częściej kobiet</a:t>
            </a:r>
            <a:r>
              <a:rPr lang="pl-PL" sz="2000" dirty="0"/>
              <a:t>, a także osób z wykształceniem zasadniczym </a:t>
            </a:r>
            <a:r>
              <a:rPr lang="pl-PL" sz="2000" dirty="0" smtClean="0"/>
              <a:t>zawodowym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5229200"/>
            <a:ext cx="697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err="1" smtClean="0"/>
              <a:t>Żródła</a:t>
            </a:r>
            <a:r>
              <a:rPr lang="pl-PL" sz="1100" dirty="0" smtClean="0"/>
              <a:t>: Kononowicz </a:t>
            </a:r>
            <a:r>
              <a:rPr lang="pl-PL" sz="1100" dirty="0"/>
              <a:t>M., Michałowska J., Majewska A.: Osoby w wieku 50+ na mazowieckim rynku pracy. Wyniki badań </a:t>
            </a:r>
            <a:endParaRPr lang="pl-PL" sz="1100" dirty="0" smtClean="0"/>
          </a:p>
          <a:p>
            <a:r>
              <a:rPr lang="pl-PL" sz="1100" dirty="0" smtClean="0"/>
              <a:t>przeprowadzonych </a:t>
            </a:r>
            <a:r>
              <a:rPr lang="pl-PL" sz="1100" dirty="0"/>
              <a:t>w latach 2009 i 2010 [cytowany 7 kwietnia 2012</a:t>
            </a:r>
            <a:r>
              <a:rPr lang="pl-PL" sz="1100" dirty="0" smtClean="0"/>
              <a:t>]</a:t>
            </a:r>
          </a:p>
          <a:p>
            <a:r>
              <a:rPr lang="pl-PL" sz="1100" dirty="0" smtClean="0"/>
              <a:t> </a:t>
            </a:r>
            <a:r>
              <a:rPr lang="pl-PL" sz="1100" dirty="0"/>
              <a:t>http://www.zysk50plus.pl/</a:t>
            </a:r>
            <a:r>
              <a:rPr lang="pl-PL" sz="1100" dirty="0" err="1"/>
              <a:t>storage</a:t>
            </a:r>
            <a:r>
              <a:rPr lang="pl-PL" sz="1100" dirty="0"/>
              <a:t>/</a:t>
            </a:r>
            <a:r>
              <a:rPr lang="pl-PL" sz="1100" dirty="0" err="1"/>
              <a:t>fck</a:t>
            </a:r>
            <a:r>
              <a:rPr lang="pl-PL" sz="1100" dirty="0"/>
              <a:t>/file/50plus_raport_z_badan_2009_i_2010.pdf</a:t>
            </a:r>
            <a:r>
              <a:rPr lang="pl-PL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498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rgbClr val="7030A0"/>
                </a:solidFill>
              </a:rPr>
              <a:t>2. Dyskryminacja ze względu na niepełnosprawność: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7030A0"/>
              </a:solidFill>
            </a:endParaRPr>
          </a:p>
          <a:p>
            <a:r>
              <a:rPr lang="pl-PL" sz="2000" dirty="0" smtClean="0"/>
              <a:t>Osoby </a:t>
            </a:r>
            <a:r>
              <a:rPr lang="pl-PL" sz="2000" dirty="0"/>
              <a:t>niepełnosprawne odczuwają dyskryminację ze strony pracodawców zarówno podczas przyjmowania do pracy (29,9%) jak i w samym miejscu pracy (16,7</a:t>
            </a:r>
            <a:r>
              <a:rPr lang="pl-PL" sz="2000" dirty="0" smtClean="0"/>
              <a:t>%) (np. poprzez niższe zarobki)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 smtClean="0"/>
              <a:t>Częściej dyskryminowane są osoby ze znacznym stopniem niepełnosprawności, osoby </a:t>
            </a:r>
            <a:r>
              <a:rPr lang="pl-PL" sz="2000" dirty="0"/>
              <a:t>starsze oraz kobiety </a:t>
            </a:r>
            <a:r>
              <a:rPr lang="pl-PL" sz="2000" dirty="0" smtClean="0"/>
              <a:t> </a:t>
            </a:r>
            <a:r>
              <a:rPr lang="pl-PL" sz="2000" dirty="0"/>
              <a:t>posiadające małe </a:t>
            </a:r>
            <a:r>
              <a:rPr lang="pl-PL" sz="2000" dirty="0" smtClean="0"/>
              <a:t>dzieci 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718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rgbClr val="7030A0"/>
                </a:solidFill>
              </a:rPr>
              <a:t>3. Dyskryminacja ze względu na płeć:</a:t>
            </a:r>
          </a:p>
          <a:p>
            <a:pPr marL="0" indent="0">
              <a:buNone/>
            </a:pPr>
            <a:endParaRPr lang="pl-PL" sz="2800" b="1" dirty="0" smtClean="0">
              <a:solidFill>
                <a:srgbClr val="7030A0"/>
              </a:solidFill>
            </a:endParaRPr>
          </a:p>
          <a:p>
            <a:r>
              <a:rPr lang="pl-PL" sz="2000" dirty="0" smtClean="0"/>
              <a:t>wskaźniki </a:t>
            </a:r>
            <a:r>
              <a:rPr lang="pl-PL" sz="2000" dirty="0"/>
              <a:t>odnoszące się </a:t>
            </a:r>
            <a:r>
              <a:rPr lang="pl-PL" sz="2000" dirty="0" smtClean="0"/>
              <a:t>dyskryminacji  </a:t>
            </a:r>
            <a:r>
              <a:rPr lang="pl-PL" sz="2000" dirty="0"/>
              <a:t>pracowników polskich </a:t>
            </a:r>
            <a:r>
              <a:rPr lang="pl-PL" sz="2000" dirty="0" smtClean="0"/>
              <a:t>ze względu na płeć są </a:t>
            </a:r>
            <a:r>
              <a:rPr lang="pl-PL" sz="2000" dirty="0"/>
              <a:t>znacznie niższe niż wskaźniki obrazujące </a:t>
            </a:r>
            <a:r>
              <a:rPr lang="pl-PL" sz="2000" dirty="0" smtClean="0"/>
              <a:t>średnie europejskie. </a:t>
            </a:r>
          </a:p>
          <a:p>
            <a:r>
              <a:rPr lang="pl-PL" sz="2000" dirty="0" smtClean="0"/>
              <a:t>wyniki </a:t>
            </a:r>
            <a:r>
              <a:rPr lang="pl-PL" sz="2000" dirty="0"/>
              <a:t>te </a:t>
            </a:r>
            <a:r>
              <a:rPr lang="pl-PL" sz="2000" dirty="0" smtClean="0"/>
              <a:t>mogą </a:t>
            </a:r>
            <a:r>
              <a:rPr lang="pl-PL" sz="2000" dirty="0"/>
              <a:t>nie do końca odzwierciedlać </a:t>
            </a:r>
            <a:r>
              <a:rPr lang="pl-PL" sz="2000" dirty="0" smtClean="0"/>
              <a:t>rzeczywistość, </a:t>
            </a:r>
            <a:r>
              <a:rPr lang="pl-PL" sz="2000" dirty="0"/>
              <a:t>a raczej są spowodowane niskim poziomem świadomości społecznej co do zjawiska dyskryminacji płciowej. </a:t>
            </a:r>
            <a:endParaRPr lang="pl-PL" sz="2000" dirty="0" smtClean="0"/>
          </a:p>
          <a:p>
            <a:r>
              <a:rPr lang="pl-PL" sz="2000" dirty="0" smtClean="0"/>
              <a:t>szczególnym </a:t>
            </a:r>
            <a:r>
              <a:rPr lang="pl-PL" sz="2000" dirty="0"/>
              <a:t>rodzajem dyskryminacji w pracy jest molestowanie płciowe, które </a:t>
            </a:r>
            <a:r>
              <a:rPr lang="pl-PL" sz="2000" dirty="0" smtClean="0"/>
              <a:t>- jak </a:t>
            </a:r>
            <a:r>
              <a:rPr lang="pl-PL" sz="2000" dirty="0"/>
              <a:t>pokazują badania przeprowadzone w </a:t>
            </a:r>
            <a:r>
              <a:rPr lang="pl-PL" sz="2000" dirty="0" smtClean="0"/>
              <a:t> </a:t>
            </a:r>
            <a:r>
              <a:rPr lang="pl-PL" sz="2000" dirty="0"/>
              <a:t>CIOP-PIB </a:t>
            </a:r>
            <a:r>
              <a:rPr lang="pl-PL" sz="2000" dirty="0" smtClean="0"/>
              <a:t> - stanowi </a:t>
            </a:r>
            <a:r>
              <a:rPr lang="pl-PL" sz="2000" dirty="0"/>
              <a:t>poważny problem w polskim środowisku </a:t>
            </a:r>
            <a:r>
              <a:rPr lang="pl-PL" sz="2000" dirty="0" smtClean="0"/>
              <a:t>pracy (ponad 28% przypadków w przetwórstwie przemysłowym)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58882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rgbClr val="7030A0"/>
                </a:solidFill>
                <a:cs typeface="Arial" pitchFamily="34" charset="0"/>
              </a:rPr>
              <a:t>4. Środki prewencji: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Prawidłowe stosowanie przepisów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antydyskryminacyjnych</a:t>
            </a:r>
          </a:p>
          <a:p>
            <a:pPr marL="0" indent="0"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Uświadamianie społeczeństwa -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obywatele nie zawsze są świadomi swoich praw, np. tego, że przepisy chronią ich przed dyskryminacją podczas ubiegania się o pracę, jak również w samym miejscu pracy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Dążenie do zbierania wiarygodnych danych na temat dyskryminacji,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ich brak utrudnia określenie liczby przypadków dyskryminacji i ich monitorowanie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7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</a:rPr>
              <a:t>Procent pracowników którzy uważają  że są dyskryminowani 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w pracy według wieku </a:t>
            </a:r>
            <a:r>
              <a:rPr lang="pl-PL" sz="1600" dirty="0" smtClean="0"/>
              <a:t>(źródło: </a:t>
            </a:r>
            <a:r>
              <a:rPr lang="pl-PL" sz="1600" dirty="0" err="1" smtClean="0"/>
              <a:t>Eurofound</a:t>
            </a:r>
            <a:r>
              <a:rPr lang="pl-PL" sz="1600" dirty="0" smtClean="0"/>
              <a:t>, </a:t>
            </a:r>
            <a:r>
              <a:rPr lang="en-US" sz="1600" dirty="0"/>
              <a:t>European Working Conditions Survey </a:t>
            </a:r>
            <a:r>
              <a:rPr lang="en-US" sz="1600" dirty="0" smtClean="0"/>
              <a:t>2010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761474"/>
              </p:ext>
            </p:extLst>
          </p:nvPr>
        </p:nvGraphicFramePr>
        <p:xfrm>
          <a:off x="251520" y="1600200"/>
          <a:ext cx="843528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sz="2400" b="1" dirty="0">
                <a:solidFill>
                  <a:srgbClr val="7030A0"/>
                </a:solidFill>
              </a:rPr>
              <a:t>Procent pracowników którzy uważają  że są dyskryminowani </a:t>
            </a:r>
            <a:r>
              <a:rPr lang="pl-PL" sz="2400" b="1" dirty="0" smtClean="0">
                <a:solidFill>
                  <a:srgbClr val="7030A0"/>
                </a:solidFill>
              </a:rPr>
              <a:t/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w </a:t>
            </a:r>
            <a:r>
              <a:rPr lang="pl-PL" sz="2400" b="1" dirty="0">
                <a:solidFill>
                  <a:srgbClr val="7030A0"/>
                </a:solidFill>
              </a:rPr>
              <a:t>pracy według </a:t>
            </a:r>
            <a:r>
              <a:rPr lang="pl-PL" sz="2400" b="1" dirty="0" smtClean="0">
                <a:solidFill>
                  <a:srgbClr val="7030A0"/>
                </a:solidFill>
              </a:rPr>
              <a:t>rodzaju zatrudnienia </a:t>
            </a:r>
            <a:r>
              <a:rPr lang="pl-PL" sz="2400" dirty="0" smtClean="0">
                <a:solidFill>
                  <a:prstClr val="black"/>
                </a:solidFill>
              </a:rPr>
              <a:t/>
            </a:r>
            <a:br>
              <a:rPr lang="pl-PL" sz="2400" dirty="0" smtClean="0">
                <a:solidFill>
                  <a:prstClr val="black"/>
                </a:solidFill>
              </a:rPr>
            </a:br>
            <a:r>
              <a:rPr lang="pl-PL" sz="1600" dirty="0" smtClean="0">
                <a:solidFill>
                  <a:prstClr val="black"/>
                </a:solidFill>
              </a:rPr>
              <a:t>(</a:t>
            </a:r>
            <a:r>
              <a:rPr lang="pl-PL" sz="1600" dirty="0">
                <a:solidFill>
                  <a:prstClr val="black"/>
                </a:solidFill>
              </a:rPr>
              <a:t>źródło: </a:t>
            </a:r>
            <a:r>
              <a:rPr lang="pl-PL" sz="1600" dirty="0" err="1">
                <a:solidFill>
                  <a:prstClr val="black"/>
                </a:solidFill>
              </a:rPr>
              <a:t>Eurofound</a:t>
            </a:r>
            <a:r>
              <a:rPr lang="pl-PL" sz="1600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European Working Conditions Survey 2010</a:t>
            </a:r>
            <a:r>
              <a:rPr lang="pl-PL" sz="1600" dirty="0">
                <a:solidFill>
                  <a:prstClr val="black"/>
                </a:solidFill>
              </a:rPr>
              <a:t>)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9637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42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7030A0"/>
                </a:solidFill>
              </a:rPr>
              <a:t>Procent pracowników którzy </a:t>
            </a:r>
            <a:r>
              <a:rPr lang="pl-PL" sz="2400" b="1" dirty="0" smtClean="0">
                <a:solidFill>
                  <a:srgbClr val="7030A0"/>
                </a:solidFill>
              </a:rPr>
              <a:t>uważają,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  </a:t>
            </a:r>
            <a:r>
              <a:rPr lang="pl-PL" sz="2400" b="1" dirty="0">
                <a:solidFill>
                  <a:srgbClr val="7030A0"/>
                </a:solidFill>
              </a:rPr>
              <a:t>że są dyskryminowani w pracy według </a:t>
            </a:r>
            <a:r>
              <a:rPr lang="pl-PL" sz="2400" b="1" dirty="0" smtClean="0">
                <a:solidFill>
                  <a:srgbClr val="7030A0"/>
                </a:solidFill>
              </a:rPr>
              <a:t>rodzaju działalności </a:t>
            </a:r>
            <a:r>
              <a:rPr lang="pl-PL" sz="1600" dirty="0" smtClean="0">
                <a:solidFill>
                  <a:srgbClr val="7030A0"/>
                </a:solidFill>
              </a:rPr>
              <a:t>(</a:t>
            </a:r>
            <a:r>
              <a:rPr lang="pl-PL" sz="1600" dirty="0">
                <a:solidFill>
                  <a:srgbClr val="7030A0"/>
                </a:solidFill>
              </a:rPr>
              <a:t>źródło: </a:t>
            </a:r>
            <a:r>
              <a:rPr lang="pl-PL" sz="1600" dirty="0" err="1">
                <a:solidFill>
                  <a:srgbClr val="7030A0"/>
                </a:solidFill>
              </a:rPr>
              <a:t>Eurofound</a:t>
            </a:r>
            <a:r>
              <a:rPr lang="pl-PL" sz="1600" dirty="0">
                <a:solidFill>
                  <a:srgbClr val="7030A0"/>
                </a:solidFill>
              </a:rPr>
              <a:t>, </a:t>
            </a:r>
            <a:r>
              <a:rPr lang="en-US" sz="1600" dirty="0">
                <a:solidFill>
                  <a:srgbClr val="7030A0"/>
                </a:solidFill>
              </a:rPr>
              <a:t>European Working Conditions Survey 2010</a:t>
            </a:r>
            <a:r>
              <a:rPr lang="pl-PL" sz="1600" dirty="0">
                <a:solidFill>
                  <a:srgbClr val="7030A0"/>
                </a:solidFill>
              </a:rPr>
              <a:t>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680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3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7030A0"/>
                </a:solidFill>
              </a:rPr>
              <a:t>Procent pracowników którzy </a:t>
            </a:r>
            <a:r>
              <a:rPr lang="pl-PL" sz="2800" b="1" dirty="0" smtClean="0">
                <a:solidFill>
                  <a:srgbClr val="7030A0"/>
                </a:solidFill>
              </a:rPr>
              <a:t>uważają,</a:t>
            </a:r>
            <a:br>
              <a:rPr lang="pl-PL" sz="2800" b="1" dirty="0" smtClean="0">
                <a:solidFill>
                  <a:srgbClr val="7030A0"/>
                </a:solidFill>
              </a:rPr>
            </a:br>
            <a:r>
              <a:rPr lang="pl-PL" sz="2800" b="1" dirty="0" smtClean="0">
                <a:solidFill>
                  <a:srgbClr val="7030A0"/>
                </a:solidFill>
              </a:rPr>
              <a:t>  </a:t>
            </a:r>
            <a:r>
              <a:rPr lang="pl-PL" sz="2800" b="1" dirty="0">
                <a:solidFill>
                  <a:srgbClr val="7030A0"/>
                </a:solidFill>
              </a:rPr>
              <a:t>że są dyskryminowani w pracy według </a:t>
            </a:r>
            <a:r>
              <a:rPr lang="pl-PL" sz="2800" b="1" dirty="0" smtClean="0">
                <a:solidFill>
                  <a:srgbClr val="7030A0"/>
                </a:solidFill>
              </a:rPr>
              <a:t>płci </a:t>
            </a:r>
            <a:br>
              <a:rPr lang="pl-PL" sz="2800" b="1" dirty="0" smtClean="0">
                <a:solidFill>
                  <a:srgbClr val="7030A0"/>
                </a:solidFill>
              </a:rPr>
            </a:br>
            <a:r>
              <a:rPr lang="pl-PL" sz="1800" dirty="0" smtClean="0">
                <a:solidFill>
                  <a:prstClr val="black"/>
                </a:solidFill>
              </a:rPr>
              <a:t>(</a:t>
            </a:r>
            <a:r>
              <a:rPr lang="pl-PL" sz="1800" dirty="0">
                <a:solidFill>
                  <a:prstClr val="black"/>
                </a:solidFill>
              </a:rPr>
              <a:t>źródło: </a:t>
            </a:r>
            <a:r>
              <a:rPr lang="pl-PL" sz="1800" dirty="0" err="1">
                <a:solidFill>
                  <a:prstClr val="black"/>
                </a:solidFill>
              </a:rPr>
              <a:t>Eurofound</a:t>
            </a:r>
            <a:r>
              <a:rPr lang="pl-PL" sz="1800" dirty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</a:rPr>
              <a:t>European Working Conditions Survey 2010</a:t>
            </a:r>
            <a:r>
              <a:rPr lang="pl-PL" sz="1800" dirty="0">
                <a:solidFill>
                  <a:prstClr val="black"/>
                </a:solidFill>
              </a:rPr>
              <a:t>)</a:t>
            </a:r>
            <a:endParaRPr lang="pl-PL" sz="1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78620"/>
              </p:ext>
            </p:extLst>
          </p:nvPr>
        </p:nvGraphicFramePr>
        <p:xfrm>
          <a:off x="323528" y="1600200"/>
          <a:ext cx="83632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1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7030A0"/>
                </a:solidFill>
              </a:rPr>
              <a:t>Procent pracowników którzy </a:t>
            </a:r>
            <a:r>
              <a:rPr lang="pl-PL" sz="2400" b="1" dirty="0" smtClean="0">
                <a:solidFill>
                  <a:srgbClr val="7030A0"/>
                </a:solidFill>
              </a:rPr>
              <a:t>uważają,</a:t>
            </a:r>
            <a:br>
              <a:rPr lang="pl-PL" sz="2400" b="1" dirty="0" smtClean="0">
                <a:solidFill>
                  <a:srgbClr val="7030A0"/>
                </a:solidFill>
              </a:rPr>
            </a:br>
            <a:r>
              <a:rPr lang="pl-PL" sz="2400" b="1" dirty="0" smtClean="0">
                <a:solidFill>
                  <a:srgbClr val="7030A0"/>
                </a:solidFill>
              </a:rPr>
              <a:t> </a:t>
            </a:r>
            <a:r>
              <a:rPr lang="pl-PL" sz="2400" b="1" dirty="0">
                <a:solidFill>
                  <a:srgbClr val="7030A0"/>
                </a:solidFill>
              </a:rPr>
              <a:t>że są dyskryminowani w pracy według </a:t>
            </a:r>
            <a:r>
              <a:rPr lang="pl-PL" sz="2400" b="1" dirty="0" smtClean="0">
                <a:solidFill>
                  <a:srgbClr val="7030A0"/>
                </a:solidFill>
              </a:rPr>
              <a:t>charakteru  pracy </a:t>
            </a:r>
            <a:r>
              <a:rPr lang="pl-PL" sz="2400" dirty="0" smtClean="0">
                <a:solidFill>
                  <a:prstClr val="black"/>
                </a:solidFill>
              </a:rPr>
              <a:t/>
            </a:r>
            <a:br>
              <a:rPr lang="pl-PL" sz="2400" dirty="0" smtClean="0">
                <a:solidFill>
                  <a:prstClr val="black"/>
                </a:solidFill>
              </a:rPr>
            </a:br>
            <a:r>
              <a:rPr lang="pl-PL" sz="1600" dirty="0" smtClean="0">
                <a:solidFill>
                  <a:prstClr val="black"/>
                </a:solidFill>
              </a:rPr>
              <a:t>(</a:t>
            </a:r>
            <a:r>
              <a:rPr lang="pl-PL" sz="1600" dirty="0">
                <a:solidFill>
                  <a:prstClr val="black"/>
                </a:solidFill>
              </a:rPr>
              <a:t>źródło: </a:t>
            </a:r>
            <a:r>
              <a:rPr lang="pl-PL" sz="1600" dirty="0" err="1">
                <a:solidFill>
                  <a:prstClr val="black"/>
                </a:solidFill>
              </a:rPr>
              <a:t>Eurofound</a:t>
            </a:r>
            <a:r>
              <a:rPr lang="pl-PL" sz="1600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European Working Conditions Survey 2010</a:t>
            </a:r>
            <a:r>
              <a:rPr lang="pl-PL" sz="1600" dirty="0">
                <a:solidFill>
                  <a:prstClr val="black"/>
                </a:solidFill>
              </a:rPr>
              <a:t>)</a:t>
            </a:r>
            <a:endParaRPr lang="pl-PL" sz="16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518063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7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1384</TotalTime>
  <Words>1865</Words>
  <Application>Microsoft Office PowerPoint</Application>
  <PresentationFormat>Pokaz na ekranie (4:3)</PresentationFormat>
  <Paragraphs>234</Paragraphs>
  <Slides>48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Motyw pakietu Office</vt:lpstr>
      <vt:lpstr>Problematyka dyskryminacji pracowników</vt:lpstr>
      <vt:lpstr>Dyskryminacja</vt:lpstr>
      <vt:lpstr>Rodzaje dyskryminacji w zatrudnieniu </vt:lpstr>
      <vt:lpstr>Inne rodzaje dyskryminacji w zatrudnieniu</vt:lpstr>
      <vt:lpstr>Procent pracowników którzy uważają  że są dyskryminowani  w pracy według wieku (źródło: Eurofound, European Working Conditions Survey 2010)</vt:lpstr>
      <vt:lpstr>Procent pracowników którzy uważają  że są dyskryminowani  w pracy według rodzaju zatrudnienia  (źródło: Eurofound, European Working Conditions Survey 2010)</vt:lpstr>
      <vt:lpstr>Procent pracowników którzy uważają,   że są dyskryminowani w pracy według rodzaju działalności (źródło: Eurofound, European Working Conditions Survey 2010)</vt:lpstr>
      <vt:lpstr>Procent pracowników którzy uważają,   że są dyskryminowani w pracy według płci  (źródło: Eurofound, European Working Conditions Survey 2010)</vt:lpstr>
      <vt:lpstr>Procent pracowników którzy uważają,  że są dyskryminowani w pracy według charakteru  pracy  (źródło: Eurofound, European Working Conditions Survey 2010)</vt:lpstr>
      <vt:lpstr>Dyskryminacja w pracy w krajach UE  – wyniki piątego ogólnoeuropejskiego badania warunków pracy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Dyskryminacja ze względu  na wiek</vt:lpstr>
      <vt:lpstr>Wyróżnia się dwa rodzaje dyskryminacji w kontekście wieku:</vt:lpstr>
      <vt:lpstr>Dyskryminacja bezpośrednia</vt:lpstr>
      <vt:lpstr>Dyskryminacja pośrednia</vt:lpstr>
      <vt:lpstr>Ageizm</vt:lpstr>
      <vt:lpstr>Podłoże i przejawy dyskryminacji ze względu na wiek</vt:lpstr>
      <vt:lpstr>Poczucie dyskryminacji pracowników 50+ </vt:lpstr>
      <vt:lpstr>Poczucie dyskryminacji  w zależności od wielkości przedsiębiorstwa</vt:lpstr>
      <vt:lpstr>Najczęściej występujące stereotypy  na temat starszych pracowników</vt:lpstr>
      <vt:lpstr>Dyskryminacja ze względu  na niepełnosprawność</vt:lpstr>
      <vt:lpstr>Prezentacja programu PowerPoint</vt:lpstr>
      <vt:lpstr>Prezentacja programu PowerPoint</vt:lpstr>
      <vt:lpstr>Prezentacja programu PowerPoint</vt:lpstr>
      <vt:lpstr>Prezentacja programu PowerPoint</vt:lpstr>
      <vt:lpstr>Dyskryminacja ze względu  na płeć</vt:lpstr>
      <vt:lpstr>Dyskryminacja w pracy ze względu na płeć może przejawiać się poprzez:</vt:lpstr>
      <vt:lpstr>Molestowanie seksualne</vt:lpstr>
      <vt:lpstr>Procent badanych urzędników sektora administracji publicznej, którzy doświadczyli określonych form przemocy (N = 418) </vt:lpstr>
      <vt:lpstr> </vt:lpstr>
      <vt:lpstr> Procent badanych pracowników sektora przetwórstwa przemysłowego którzy doświadczyli określonych działań o charakterze molestowania seksualnego  (N = 444) </vt:lpstr>
      <vt:lpstr>Prezentacja programu PowerPoint</vt:lpstr>
      <vt:lpstr>Prezentacja programu PowerPoint</vt:lpstr>
      <vt:lpstr>Prezentacja programu PowerPoint</vt:lpstr>
      <vt:lpstr>WNIOSKI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Poczucie dyskryminacji wśród pracowników 50+</dc:title>
  <dc:creator>mawar</dc:creator>
  <cp:lastModifiedBy>dozol</cp:lastModifiedBy>
  <cp:revision>64</cp:revision>
  <cp:lastPrinted>2015-07-14T09:05:31Z</cp:lastPrinted>
  <dcterms:created xsi:type="dcterms:W3CDTF">2015-06-30T11:42:40Z</dcterms:created>
  <dcterms:modified xsi:type="dcterms:W3CDTF">2015-07-17T10:01:29Z</dcterms:modified>
</cp:coreProperties>
</file>